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8" r:id="rId2"/>
    <p:sldId id="348" r:id="rId3"/>
    <p:sldId id="377" r:id="rId4"/>
    <p:sldId id="349" r:id="rId5"/>
    <p:sldId id="353" r:id="rId6"/>
    <p:sldId id="352" r:id="rId7"/>
    <p:sldId id="297" r:id="rId8"/>
    <p:sldId id="350" r:id="rId9"/>
    <p:sldId id="364" r:id="rId10"/>
    <p:sldId id="315" r:id="rId11"/>
    <p:sldId id="313" r:id="rId12"/>
    <p:sldId id="314" r:id="rId13"/>
    <p:sldId id="318" r:id="rId14"/>
    <p:sldId id="317" r:id="rId15"/>
    <p:sldId id="319" r:id="rId16"/>
    <p:sldId id="305" r:id="rId17"/>
    <p:sldId id="306" r:id="rId18"/>
    <p:sldId id="307" r:id="rId19"/>
    <p:sldId id="357" r:id="rId20"/>
    <p:sldId id="365" r:id="rId21"/>
    <p:sldId id="358" r:id="rId22"/>
    <p:sldId id="366" r:id="rId23"/>
    <p:sldId id="380" r:id="rId24"/>
    <p:sldId id="370" r:id="rId25"/>
    <p:sldId id="368" r:id="rId26"/>
    <p:sldId id="375" r:id="rId27"/>
    <p:sldId id="382" r:id="rId28"/>
    <p:sldId id="381" r:id="rId29"/>
    <p:sldId id="351" r:id="rId30"/>
    <p:sldId id="378" r:id="rId31"/>
    <p:sldId id="303" r:id="rId3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429" autoAdjust="0"/>
  </p:normalViewPr>
  <p:slideViewPr>
    <p:cSldViewPr>
      <p:cViewPr varScale="1">
        <p:scale>
          <a:sx n="117" d="100"/>
          <a:sy n="117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9CD178C-1DFA-4B7C-ACF0-7F1DBE18A48A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18E1750-8B91-4B3D-93BD-82787085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01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81E4F7E-0149-4F90-9D34-A0E54B7912CB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B84E4F7-4BA6-4739-8AB3-DF5ED21EE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3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607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73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2C5A2-6BDE-4A26-B3CD-F915F5F2E5B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DB277-10D3-4AB3-A121-D515573979F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859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025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065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43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03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09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594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Guilt</a:t>
            </a:r>
            <a:r>
              <a:rPr lang="en-US" baseline="0" dirty="0" smtClean="0"/>
              <a:t> proneness predicts lying for economic gain, but what about other unethical behaviors? Specifically, what about unethical workplace behaviors?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906F-2256-49DB-ADAF-35D939F93F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98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Feeling Bad and Doing Good: Predicting Immoral Behavior from Guilt Proneness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Taya Cohen1, Abigail Panter2; 1Carnegie Melon University, 2University of North Carolina at Chapel Hill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research explores the role of guilt proneness in preventing immoral behavior. Guilt proneness refers to individual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differences in the propensity to feel badly about one’s transgressions, even when those transgressions occur in private.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 whether people low in guilt proneness act more unethically, we developed the self-report Guilt and Shame Proneness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scale—GASP. Across a series of studies with the GASP, we found that people who scored high in guilt proneness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(compared to low scorers): made fewer unethical business decisions; behaved more honestly when they negotiated and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made economic decisions, and committed fewer deviant work behaviors. We found evidence of these relationships with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than one thousand adults across the United States, as well as undergraduate and graduate students. These findings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 that guilt proneness is an important character trait that predisposes people to think, feel, and act in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morallyrelevant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512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76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198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374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9E5A3-5C60-4C02-BC93-5B96E059DDB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062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532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744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785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79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564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14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508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322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38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2906F-2256-49DB-ADAF-35D939F93F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13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9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32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68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3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E4F7-4BA6-4739-8AB3-DF5ED21EEC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61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6477000" cy="2133600"/>
          </a:xfrm>
        </p:spPr>
        <p:txBody>
          <a:bodyPr anchor="b"/>
          <a:lstStyle>
            <a:lvl1pPr>
              <a:defRPr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idx="13"/>
          </p:nvPr>
        </p:nvSpPr>
        <p:spPr>
          <a:xfrm>
            <a:off x="1371601" y="3657600"/>
            <a:ext cx="6553200" cy="1371600"/>
          </a:xfrm>
        </p:spPr>
        <p:txBody>
          <a:bodyPr anchor="t"/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53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04800" y="1600200"/>
            <a:ext cx="86106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91440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5105400"/>
          </a:xfrm>
        </p:spPr>
        <p:txBody>
          <a:bodyPr/>
          <a:lstStyle>
            <a:lvl1pPr>
              <a:buFont typeface="Courier New" pitchFamily="49" charset="0"/>
              <a:buChar char="o"/>
              <a:defRPr/>
            </a:lvl1pPr>
            <a:lvl2pPr>
              <a:buFont typeface="Courier New" pitchFamily="49" charset="0"/>
              <a:buChar char="o"/>
              <a:defRPr/>
            </a:lvl2pPr>
            <a:lvl3pPr>
              <a:buFont typeface="Courier New" pitchFamily="49" charset="0"/>
              <a:buChar char="o"/>
              <a:defRPr/>
            </a:lvl3pPr>
            <a:lvl4pPr>
              <a:buFont typeface="Courier New" pitchFamily="49" charset="0"/>
              <a:buChar char="o"/>
              <a:defRPr/>
            </a:lvl4pPr>
            <a:lvl5pPr>
              <a:buFont typeface="Courier New" pitchFamily="49" charset="0"/>
              <a:buChar char="o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206"/>
            <a:ext cx="8153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81534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81534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53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53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8153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E9D0CB28-7F2A-4D69-BED7-AE47FFC4C97E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95400"/>
            <a:ext cx="8153400" cy="4831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99060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99060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9060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A25CC3-1636-4411-BC05-B32B669750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ectproject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tcohen@cmu.edu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ctprojec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Predicting </a:t>
            </a:r>
            <a:r>
              <a:rPr lang="en-US" sz="3200" dirty="0" smtClean="0"/>
              <a:t>Unethical Behavior </a:t>
            </a:r>
            <a:r>
              <a:rPr lang="en-US" sz="3200" dirty="0"/>
              <a:t>from Guilt Proneness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Taya R. Cohen</a:t>
            </a:r>
            <a:r>
              <a:rPr lang="en-US" sz="2400" baseline="30000" dirty="0" smtClean="0">
                <a:solidFill>
                  <a:schemeClr val="tx1"/>
                </a:solidFill>
              </a:rPr>
              <a:t>1,</a:t>
            </a:r>
            <a:r>
              <a:rPr lang="en-US" sz="2400" dirty="0" smtClean="0">
                <a:solidFill>
                  <a:schemeClr val="tx1"/>
                </a:solidFill>
              </a:rPr>
              <a:t> Abigail T. Panter</a:t>
            </a:r>
            <a:r>
              <a:rPr lang="en-US" sz="2400" baseline="30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Nazli</a:t>
            </a:r>
            <a:r>
              <a:rPr lang="en-US" sz="2400" dirty="0" smtClean="0">
                <a:solidFill>
                  <a:schemeClr val="tx1"/>
                </a:solidFill>
              </a:rPr>
              <a:t> Turan</a:t>
            </a:r>
            <a:r>
              <a:rPr lang="en-US" sz="2400" baseline="30000" dirty="0">
                <a:solidFill>
                  <a:schemeClr val="tx1"/>
                </a:solidFill>
              </a:rPr>
              <a:t>1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000" baseline="30000" dirty="0">
                <a:solidFill>
                  <a:schemeClr val="accent2"/>
                </a:solidFill>
              </a:rPr>
              <a:t>1</a:t>
            </a:r>
            <a:r>
              <a:rPr lang="en-US" sz="2000" dirty="0" smtClean="0">
                <a:solidFill>
                  <a:schemeClr val="accent2"/>
                </a:solidFill>
              </a:rPr>
              <a:t>Carnegie Mellon University</a:t>
            </a:r>
          </a:p>
          <a:p>
            <a:r>
              <a:rPr lang="en-US" sz="2000" baseline="30000" dirty="0" smtClean="0">
                <a:solidFill>
                  <a:schemeClr val="accent2"/>
                </a:solidFill>
              </a:rPr>
              <a:t>2</a:t>
            </a:r>
            <a:r>
              <a:rPr lang="en-US" sz="2000" dirty="0" smtClean="0">
                <a:solidFill>
                  <a:schemeClr val="accent2"/>
                </a:solidFill>
              </a:rPr>
              <a:t>University </a:t>
            </a:r>
            <a:r>
              <a:rPr lang="en-US" sz="2000" dirty="0">
                <a:solidFill>
                  <a:schemeClr val="accent2"/>
                </a:solidFill>
              </a:rPr>
              <a:t>of North Carolina at Chapel </a:t>
            </a:r>
            <a:r>
              <a:rPr lang="en-US" sz="2000" dirty="0" smtClean="0">
                <a:solidFill>
                  <a:schemeClr val="accent2"/>
                </a:solidFill>
              </a:rPr>
              <a:t>Hill</a:t>
            </a:r>
          </a:p>
        </p:txBody>
      </p:sp>
    </p:spTree>
    <p:extLst>
      <p:ext uri="{BB962C8B-B14F-4D97-AF65-F5344CB8AC3E}">
        <p14:creationId xmlns:p14="http://schemas.microsoft.com/office/powerpoint/2010/main" val="31158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/>
              <a:t>Investigated unethical </a:t>
            </a:r>
            <a:r>
              <a:rPr lang="en-US" sz="2600" dirty="0"/>
              <a:t>behavior with an economic decision-making </a:t>
            </a:r>
            <a:r>
              <a:rPr lang="en-US" sz="2600" dirty="0" smtClean="0"/>
              <a:t>task: deception game </a:t>
            </a:r>
            <a:r>
              <a:rPr lang="en-US" sz="1900" dirty="0" smtClean="0"/>
              <a:t>(Cohen</a:t>
            </a:r>
            <a:r>
              <a:rPr lang="en-US" sz="1900" dirty="0"/>
              <a:t>, </a:t>
            </a:r>
            <a:r>
              <a:rPr lang="en-US" sz="1900" dirty="0" err="1"/>
              <a:t>Gunia</a:t>
            </a:r>
            <a:r>
              <a:rPr lang="en-US" sz="1900" dirty="0"/>
              <a:t>, Kim-Jun, &amp; </a:t>
            </a:r>
            <a:r>
              <a:rPr lang="en-US" sz="1900" dirty="0" err="1"/>
              <a:t>Murnighan</a:t>
            </a:r>
            <a:r>
              <a:rPr lang="en-US" sz="1900" dirty="0"/>
              <a:t>, 2009</a:t>
            </a:r>
            <a:r>
              <a:rPr lang="en-US" sz="1900" dirty="0" smtClean="0"/>
              <a:t>)</a:t>
            </a:r>
            <a:endParaRPr lang="en-US" sz="1900" dirty="0"/>
          </a:p>
          <a:p>
            <a:pPr lvl="1"/>
            <a:r>
              <a:rPr lang="en-US" dirty="0" smtClean="0"/>
              <a:t>Individuals can potentially </a:t>
            </a:r>
            <a:r>
              <a:rPr lang="en-US" dirty="0"/>
              <a:t>gain money by deceiving another person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Participants </a:t>
            </a:r>
            <a:r>
              <a:rPr lang="en-US" b="1" dirty="0"/>
              <a:t>had to decide whether to lie to another participant to potentially earn $50 rather than $25.</a:t>
            </a:r>
            <a:endParaRPr lang="en-US" b="1" dirty="0" smtClean="0"/>
          </a:p>
          <a:p>
            <a:endParaRPr lang="en-US" sz="900" dirty="0" smtClean="0"/>
          </a:p>
          <a:p>
            <a:r>
              <a:rPr lang="en-US" sz="2600" dirty="0" smtClean="0"/>
              <a:t>79 adults completed the GASP and an </a:t>
            </a:r>
            <a:r>
              <a:rPr lang="en-US" sz="2600" dirty="0"/>
              <a:t>online version of the deception game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escribed as </a:t>
            </a:r>
            <a:r>
              <a:rPr lang="en-US" sz="2400" dirty="0"/>
              <a:t>a “decision-making task” in which they would interact with another individual who was also completing the task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For </a:t>
            </a:r>
            <a:r>
              <a:rPr lang="en-US" sz="2400" dirty="0"/>
              <a:t>every 100 </a:t>
            </a:r>
            <a:r>
              <a:rPr lang="en-US" sz="2400" dirty="0" smtClean="0"/>
              <a:t>people who </a:t>
            </a:r>
            <a:r>
              <a:rPr lang="en-US" sz="2400" dirty="0"/>
              <a:t>participated in the study, one would be selected at random to receive the money they earned in the </a:t>
            </a:r>
            <a:r>
              <a:rPr lang="en-US" sz="2400" dirty="0" smtClean="0"/>
              <a:t>task.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Predicting Deceptive Behavior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6519446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Cohen, Wolf, Panter, &amp; Insko, 2011, </a:t>
            </a:r>
            <a:r>
              <a:rPr lang="en-US" sz="1600" i="1" dirty="0" smtClean="0"/>
              <a:t>JPSP, Study 2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98806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763000" cy="1066800"/>
          </a:xfrm>
        </p:spPr>
        <p:txBody>
          <a:bodyPr>
            <a:noAutofit/>
          </a:bodyPr>
          <a:lstStyle/>
          <a:p>
            <a:r>
              <a:rPr lang="en-US" sz="2600" dirty="0" smtClean="0"/>
              <a:t>Sender (you) and Receiver (other person)</a:t>
            </a:r>
          </a:p>
          <a:p>
            <a:r>
              <a:rPr lang="en-US" sz="2600" dirty="0" smtClean="0"/>
              <a:t>You learn of two payment options</a:t>
            </a:r>
          </a:p>
          <a:p>
            <a:endParaRPr lang="en-US" sz="2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Deception Game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337954"/>
              </p:ext>
            </p:extLst>
          </p:nvPr>
        </p:nvGraphicFramePr>
        <p:xfrm>
          <a:off x="457200" y="2590800"/>
          <a:ext cx="8077201" cy="1447800"/>
        </p:xfrm>
        <a:graphic>
          <a:graphicData uri="http://schemas.openxmlformats.org/drawingml/2006/table">
            <a:tbl>
              <a:tblPr/>
              <a:tblGrid>
                <a:gridCol w="4564692"/>
                <a:gridCol w="1781904"/>
                <a:gridCol w="1730605"/>
              </a:tblGrid>
              <a:tr h="4775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Payment Options</a:t>
                      </a:r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 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Option A 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Option B 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528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You receive: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$25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$50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74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Other person receives</a:t>
                      </a:r>
                      <a:r>
                        <a:rPr lang="en-US" sz="1800" b="1" dirty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: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$50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1"/>
                          </a:solidFill>
                          <a:latin typeface="Arial"/>
                          <a:ea typeface="Batang"/>
                          <a:cs typeface="Times New Roman"/>
                        </a:rPr>
                        <a:t>$25 </a:t>
                      </a:r>
                      <a:endParaRPr lang="en-US" sz="1800" b="1" dirty="0">
                        <a:solidFill>
                          <a:schemeClr val="accent1"/>
                        </a:solidFill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228600" y="4419600"/>
            <a:ext cx="8763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Courier New" pitchFamily="49" charset="0"/>
              <a:buChar char="o"/>
              <a:tabLst/>
              <a:defRPr/>
            </a:pPr>
            <a:r>
              <a:rPr lang="en-US" sz="2600" dirty="0" smtClean="0">
                <a:cs typeface="+mn-cs"/>
              </a:rPr>
              <a:t>Other person (not you) must choose payment option.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Courier New" pitchFamily="49" charset="0"/>
              <a:buChar char="o"/>
            </a:pPr>
            <a:r>
              <a:rPr lang="en-US" sz="2600" dirty="0" smtClean="0"/>
              <a:t>Other person’s payment table is blank.</a:t>
            </a:r>
          </a:p>
          <a:p>
            <a:pPr marL="319088" indent="-319088">
              <a:spcBef>
                <a:spcPts val="700"/>
              </a:spcBef>
              <a:buClr>
                <a:schemeClr val="accent2"/>
              </a:buClr>
              <a:buSzPct val="60000"/>
              <a:buFont typeface="Courier New" pitchFamily="49" charset="0"/>
              <a:buChar char="o"/>
            </a:pPr>
            <a:r>
              <a:rPr lang="en-US" sz="2600" b="1" i="1" dirty="0" smtClean="0"/>
              <a:t>The only info other person has about the payment options is what you choose to provide in a message.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2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</p:spPr>
        <p:txBody>
          <a:bodyPr vert="horz">
            <a:noAutofit/>
          </a:bodyPr>
          <a:lstStyle/>
          <a:p>
            <a:pPr marL="514350" indent="-514350">
              <a:buNone/>
            </a:pPr>
            <a:r>
              <a:rPr lang="en-US" sz="2800" dirty="0" smtClean="0"/>
              <a:t>You (Sender) must choose which message to send to the other person (Receiver)</a:t>
            </a:r>
          </a:p>
          <a:p>
            <a:pPr marL="514350" indent="-514350">
              <a:buNone/>
            </a:pPr>
            <a:endParaRPr lang="en-US" sz="800" b="1" u="sng" dirty="0" smtClean="0">
              <a:latin typeface="+mj-lt"/>
            </a:endParaRPr>
          </a:p>
          <a:p>
            <a:pPr marL="514350" indent="-514350">
              <a:buNone/>
            </a:pPr>
            <a:r>
              <a:rPr lang="en-US" sz="2800" b="1" u="sng" dirty="0" smtClean="0">
                <a:latin typeface="+mj-lt"/>
              </a:rPr>
              <a:t>Message Choices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+mn-lt"/>
              </a:rPr>
              <a:t>Message 1: </a:t>
            </a:r>
            <a:r>
              <a:rPr lang="en-US" sz="2800" dirty="0" smtClean="0">
                <a:latin typeface="+mn-lt"/>
              </a:rPr>
              <a:t>Option A will earn the Receiver more money than Option B.</a:t>
            </a:r>
            <a:r>
              <a:rPr lang="en-US" sz="2800" dirty="0" smtClean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2800" b="1" dirty="0" smtClean="0">
                <a:solidFill>
                  <a:schemeClr val="accent3"/>
                </a:solidFill>
              </a:rPr>
              <a:t>(True)</a:t>
            </a:r>
            <a:endParaRPr lang="en-US" sz="2800" b="1" dirty="0" smtClean="0">
              <a:solidFill>
                <a:schemeClr val="accent3"/>
              </a:solidFill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+mn-lt"/>
              </a:rPr>
              <a:t>Message 2: </a:t>
            </a:r>
            <a:r>
              <a:rPr lang="en-US" sz="2800" dirty="0" smtClean="0">
                <a:latin typeface="+mn-lt"/>
              </a:rPr>
              <a:t>Option B will earn the Receiver more money than Option A. </a:t>
            </a:r>
            <a:r>
              <a:rPr lang="en-US" sz="2800" b="1" dirty="0" smtClean="0">
                <a:solidFill>
                  <a:schemeClr val="accent3"/>
                </a:solidFill>
              </a:rPr>
              <a:t>(Lie)</a:t>
            </a:r>
          </a:p>
          <a:p>
            <a:pPr marL="835025" lvl="1" indent="-514350">
              <a:buFont typeface="+mj-lt"/>
              <a:buAutoNum type="arabicPeriod"/>
            </a:pPr>
            <a:endParaRPr lang="en-US" sz="800" b="1" dirty="0" smtClean="0">
              <a:solidFill>
                <a:schemeClr val="accent3"/>
              </a:solidFill>
            </a:endParaRPr>
          </a:p>
          <a:p>
            <a:pPr marL="514350" indent="-514350"/>
            <a:r>
              <a:rPr lang="en-US" sz="2600" b="1" i="1" dirty="0" smtClean="0"/>
              <a:t>If Receiver believes message, lying allows you (the Sender)  to </a:t>
            </a:r>
            <a:r>
              <a:rPr lang="en-US" sz="2600" b="1" i="1" smtClean="0"/>
              <a:t>earn $50 </a:t>
            </a:r>
            <a:r>
              <a:rPr lang="en-US" sz="2600" b="1" i="1" dirty="0" smtClean="0"/>
              <a:t>instead </a:t>
            </a:r>
            <a:r>
              <a:rPr lang="en-US" sz="2600" b="1" i="1" smtClean="0"/>
              <a:t>of $25</a:t>
            </a:r>
            <a:r>
              <a:rPr lang="en-US" sz="2600" b="1" i="1" dirty="0" smtClean="0"/>
              <a:t>.</a:t>
            </a:r>
            <a:endParaRPr lang="en-US" sz="2600" b="1" i="1" dirty="0" smtClean="0">
              <a:latin typeface="+mn-lt"/>
            </a:endParaRPr>
          </a:p>
          <a:p>
            <a:pPr marL="514350" indent="-514350">
              <a:buNone/>
            </a:pPr>
            <a:endParaRPr lang="en-US" b="1" dirty="0" smtClean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Choice</a:t>
            </a:r>
            <a:endParaRPr lang="en-US" dirty="0"/>
          </a:p>
        </p:txBody>
      </p:sp>
      <p:pic>
        <p:nvPicPr>
          <p:cNvPr id="5" name="Picture 4" descr="C:\Users\Administrator\AppData\Local\Microsoft\Windows\Temporary Internet Files\Content.IE5\W7L6VP5W\MCj04247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10580" y="5867400"/>
            <a:ext cx="1076270" cy="9560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79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You (the SENDER) have been randomly assigned to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chemeClr val="accent1"/>
                </a:solidFill>
              </a:rPr>
              <a:t>send a message AFTER the RECEIVER chooses whether to follow the recommendation you provide in your message. 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lvl="1"/>
            <a:r>
              <a:rPr lang="en-US" sz="2400" dirty="0" smtClean="0"/>
              <a:t>At </a:t>
            </a:r>
            <a:r>
              <a:rPr lang="en-US" sz="2400" dirty="0"/>
              <a:t>this time, please click Next to find out whether the RECEIVER has decided to follow the recommendation you provide in your message</a:t>
            </a:r>
            <a:r>
              <a:rPr lang="en-US" sz="2400" dirty="0" smtClean="0"/>
              <a:t>.</a:t>
            </a:r>
          </a:p>
          <a:p>
            <a:endParaRPr lang="en-US" sz="1200" b="1" dirty="0" smtClean="0">
              <a:solidFill>
                <a:schemeClr val="accent1"/>
              </a:solidFill>
            </a:endParaRPr>
          </a:p>
          <a:p>
            <a:r>
              <a:rPr lang="en-US" sz="2400" b="1" dirty="0" smtClean="0">
                <a:solidFill>
                  <a:schemeClr val="accent1"/>
                </a:solidFill>
              </a:rPr>
              <a:t>The </a:t>
            </a:r>
            <a:r>
              <a:rPr lang="en-US" sz="2400" b="1" dirty="0">
                <a:solidFill>
                  <a:schemeClr val="accent1"/>
                </a:solidFill>
              </a:rPr>
              <a:t>RECEIVER has decided to follow the recommendation you provide in your message.</a:t>
            </a:r>
            <a:r>
              <a:rPr lang="en-US" sz="2400" dirty="0"/>
              <a:t> That is, the RECEIVER has decided to choose whichever payment option you identify as giving the RECEIVER more money. The RECEIVER's decision is final and binding. </a:t>
            </a:r>
            <a:endParaRPr lang="en-US" sz="2400" dirty="0" smtClean="0"/>
          </a:p>
          <a:p>
            <a:pPr lvl="1"/>
            <a:r>
              <a:rPr lang="en-US" sz="2400" dirty="0" smtClean="0"/>
              <a:t>At </a:t>
            </a:r>
            <a:r>
              <a:rPr lang="en-US" sz="2400" dirty="0"/>
              <a:t>this time, please think about which message you would like to send. After you have made your decision, select your choice.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Important </a:t>
            </a:r>
            <a:r>
              <a:rPr lang="en-US" i="1" dirty="0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89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After selecting the message choice, participants were asked </a:t>
            </a:r>
            <a:r>
              <a:rPr lang="en-US" sz="2800" b="1" dirty="0" smtClean="0"/>
              <a:t>“Why did you choose this message?”</a:t>
            </a:r>
          </a:p>
          <a:p>
            <a:pPr lvl="1"/>
            <a:r>
              <a:rPr lang="en-US" sz="2800" dirty="0" smtClean="0"/>
              <a:t>We verified that </a:t>
            </a:r>
            <a:r>
              <a:rPr lang="en-US" sz="2800" dirty="0"/>
              <a:t>all participants understood the procedure and chose the message </a:t>
            </a:r>
            <a:r>
              <a:rPr lang="en-US" sz="2800" dirty="0" smtClean="0"/>
              <a:t>they intended.</a:t>
            </a:r>
          </a:p>
          <a:p>
            <a:endParaRPr lang="en-US" sz="1500" dirty="0" smtClean="0"/>
          </a:p>
          <a:p>
            <a:r>
              <a:rPr lang="en-US" sz="2800" b="1" dirty="0"/>
              <a:t>Participants who selected the truth indicated that they were concerned with honesty or did not want to </a:t>
            </a:r>
            <a:r>
              <a:rPr lang="en-US" sz="2800" b="1" dirty="0" smtClean="0"/>
              <a:t>lie.</a:t>
            </a:r>
          </a:p>
          <a:p>
            <a:pPr lvl="1"/>
            <a:r>
              <a:rPr lang="en-US" sz="2800" i="1" dirty="0" smtClean="0">
                <a:solidFill>
                  <a:schemeClr val="accent2"/>
                </a:solidFill>
              </a:rPr>
              <a:t>Example: </a:t>
            </a:r>
            <a:r>
              <a:rPr lang="en-US" sz="2800" dirty="0" smtClean="0">
                <a:solidFill>
                  <a:schemeClr val="accent2"/>
                </a:solidFill>
              </a:rPr>
              <a:t>“Knowing </a:t>
            </a:r>
            <a:r>
              <a:rPr lang="en-US" sz="2800" dirty="0">
                <a:solidFill>
                  <a:schemeClr val="accent2"/>
                </a:solidFill>
              </a:rPr>
              <a:t>that the sender made a binding selection, I felt it was important to be honest select the true message</a:t>
            </a:r>
            <a:r>
              <a:rPr lang="en-US" sz="2800" dirty="0" smtClean="0">
                <a:solidFill>
                  <a:schemeClr val="accent2"/>
                </a:solidFill>
              </a:rPr>
              <a:t>.”</a:t>
            </a:r>
          </a:p>
          <a:p>
            <a:pPr lvl="1"/>
            <a:endParaRPr lang="en-US" sz="1500" dirty="0"/>
          </a:p>
          <a:p>
            <a:r>
              <a:rPr lang="en-US" sz="2800" b="1" dirty="0" smtClean="0"/>
              <a:t>Participants </a:t>
            </a:r>
            <a:r>
              <a:rPr lang="en-US" sz="2800" b="1" dirty="0"/>
              <a:t>who lied indicated a self-interested desire to earn </a:t>
            </a:r>
            <a:r>
              <a:rPr lang="en-US" sz="2800" b="1" dirty="0" smtClean="0"/>
              <a:t>money.</a:t>
            </a:r>
          </a:p>
          <a:p>
            <a:pPr lvl="1"/>
            <a:r>
              <a:rPr lang="en-US" sz="2800" i="1" dirty="0" smtClean="0">
                <a:solidFill>
                  <a:schemeClr val="accent2"/>
                </a:solidFill>
              </a:rPr>
              <a:t>Example: </a:t>
            </a:r>
            <a:r>
              <a:rPr lang="en-US" sz="2800" dirty="0" smtClean="0">
                <a:solidFill>
                  <a:schemeClr val="accent2"/>
                </a:solidFill>
              </a:rPr>
              <a:t>“</a:t>
            </a:r>
            <a:r>
              <a:rPr lang="en-US" sz="2800" dirty="0">
                <a:solidFill>
                  <a:schemeClr val="accent2"/>
                </a:solidFill>
              </a:rPr>
              <a:t>I was told that the Receiver was definitely going to choose the option that I recommended. Message 2 gives me, the sender, more money in the end</a:t>
            </a:r>
            <a:r>
              <a:rPr lang="en-US" sz="2800" dirty="0" smtClean="0">
                <a:solidFill>
                  <a:schemeClr val="accent2"/>
                </a:solidFill>
              </a:rPr>
              <a:t>.”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Open-Ended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Highly guilt-prone adults lied less.</a:t>
            </a:r>
          </a:p>
          <a:p>
            <a:pPr lvl="1"/>
            <a:r>
              <a:rPr lang="en-US" dirty="0" smtClean="0"/>
              <a:t>Adults </a:t>
            </a:r>
            <a:r>
              <a:rPr lang="en-US" dirty="0"/>
              <a:t>with high scores on </a:t>
            </a:r>
            <a:r>
              <a:rPr lang="en-US" dirty="0" smtClean="0"/>
              <a:t>guilt proneness were </a:t>
            </a:r>
            <a:r>
              <a:rPr lang="en-US" dirty="0"/>
              <a:t>less </a:t>
            </a:r>
            <a:r>
              <a:rPr lang="en-US" dirty="0" smtClean="0"/>
              <a:t>likely to choose the deceptive message </a:t>
            </a:r>
            <a:r>
              <a:rPr lang="en-US" dirty="0"/>
              <a:t>than those with low scores on </a:t>
            </a:r>
            <a:r>
              <a:rPr lang="en-US" dirty="0" smtClean="0"/>
              <a:t>guilt proneness </a:t>
            </a:r>
          </a:p>
          <a:p>
            <a:pPr lvl="2"/>
            <a:r>
              <a:rPr lang="en-US" i="1" dirty="0" smtClean="0"/>
              <a:t>Logistic regression of choosing to lie: </a:t>
            </a:r>
            <a:r>
              <a:rPr lang="en-US" sz="2300" i="1" dirty="0" smtClean="0"/>
              <a:t>B </a:t>
            </a:r>
            <a:r>
              <a:rPr lang="en-US" sz="2300" dirty="0"/>
              <a:t>= -.44, </a:t>
            </a:r>
            <a:r>
              <a:rPr lang="en-US" sz="2300" i="1" dirty="0"/>
              <a:t>SE </a:t>
            </a:r>
            <a:r>
              <a:rPr lang="en-US" sz="2300" dirty="0"/>
              <a:t>= .20, </a:t>
            </a:r>
            <a:r>
              <a:rPr lang="en-US" sz="2300" i="1" dirty="0"/>
              <a:t>odds ratio = </a:t>
            </a:r>
            <a:r>
              <a:rPr lang="en-US" sz="2300" dirty="0"/>
              <a:t>.64, </a:t>
            </a:r>
            <a:r>
              <a:rPr lang="en-US" sz="2300" i="1" dirty="0"/>
              <a:t>p</a:t>
            </a:r>
            <a:r>
              <a:rPr lang="en-US" sz="2300" dirty="0"/>
              <a:t> = .</a:t>
            </a:r>
            <a:r>
              <a:rPr lang="en-US" sz="2300" dirty="0" smtClean="0"/>
              <a:t>03</a:t>
            </a:r>
          </a:p>
          <a:p>
            <a:pPr lvl="2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3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Does guilt proneness predict unethical negotiation behavior?</a:t>
            </a:r>
          </a:p>
          <a:p>
            <a:endParaRPr lang="en-US" sz="1200" dirty="0" smtClean="0"/>
          </a:p>
          <a:p>
            <a:r>
              <a:rPr lang="en-US" sz="2600" dirty="0" smtClean="0"/>
              <a:t>56 MBA students at Northwestern University completed the guilt proneness scale in an online survey.</a:t>
            </a:r>
          </a:p>
          <a:p>
            <a:pPr lvl="1"/>
            <a:r>
              <a:rPr lang="en-US" sz="2400" dirty="0" smtClean="0"/>
              <a:t>Half the Ps completed it during week 1 and </a:t>
            </a:r>
            <a:r>
              <a:rPr lang="en-US" sz="2400" dirty="0"/>
              <a:t>half completed it during week </a:t>
            </a:r>
            <a:r>
              <a:rPr lang="en-US" sz="2400" dirty="0" smtClean="0"/>
              <a:t>4. </a:t>
            </a:r>
          </a:p>
          <a:p>
            <a:pPr lvl="2"/>
            <a:r>
              <a:rPr lang="en-US" sz="2100" dirty="0" smtClean="0"/>
              <a:t>Timing had no effect so we collapsed across this variable.</a:t>
            </a:r>
          </a:p>
          <a:p>
            <a:pPr lvl="2"/>
            <a:endParaRPr lang="en-US" sz="1200" dirty="0" smtClean="0"/>
          </a:p>
          <a:p>
            <a:r>
              <a:rPr lang="en-US" sz="2600" dirty="0" smtClean="0"/>
              <a:t>In week 5, students were randomly assigned to be an agent  for a buyer or a seller in a class exercise involving a real-estate negotiation </a:t>
            </a:r>
            <a:r>
              <a:rPr lang="en-US" sz="2200" dirty="0" smtClean="0"/>
              <a:t>(“Bullard Houses”; Karp et al., 2008).</a:t>
            </a:r>
          </a:p>
          <a:p>
            <a:endParaRPr lang="en-US" sz="2200" dirty="0" smtClean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Negotiation Study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6519446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Cohen, Wolf, Panter, &amp; Insko, 2011, </a:t>
            </a:r>
            <a:r>
              <a:rPr lang="en-US" sz="1600" i="1" dirty="0" smtClean="0"/>
              <a:t>JPSP, Study 3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17455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In the Bullard Houses negotiation, there </a:t>
            </a:r>
            <a:r>
              <a:rPr lang="en-US" sz="2600" dirty="0"/>
              <a:t>is considerable pressure on students in the </a:t>
            </a:r>
            <a:r>
              <a:rPr lang="en-US" sz="2600" dirty="0" smtClean="0"/>
              <a:t>role for the buyer’s agent to </a:t>
            </a:r>
            <a:r>
              <a:rPr lang="en-US" sz="2600" dirty="0"/>
              <a:t>act unethically </a:t>
            </a:r>
            <a:r>
              <a:rPr lang="en-US" sz="2600" dirty="0" smtClean="0"/>
              <a:t>(</a:t>
            </a:r>
            <a:r>
              <a:rPr lang="en-US" sz="2600" dirty="0"/>
              <a:t>e.g., by lying about who the buyer is or what the buyer intends to do with the property</a:t>
            </a:r>
            <a:r>
              <a:rPr lang="en-US" sz="2600" dirty="0" smtClean="0"/>
              <a:t>).</a:t>
            </a:r>
          </a:p>
          <a:p>
            <a:endParaRPr lang="en-US" sz="2600" dirty="0" smtClean="0"/>
          </a:p>
          <a:p>
            <a:r>
              <a:rPr lang="en-US" sz="2600" b="1" dirty="0" smtClean="0"/>
              <a:t>Analyses focused on unethical behavior exhibited by the buyers as judged by the sellers.</a:t>
            </a:r>
          </a:p>
          <a:p>
            <a:pPr lvl="1"/>
            <a:r>
              <a:rPr lang="en-US" sz="2400" dirty="0" smtClean="0"/>
              <a:t>“Yes-No</a:t>
            </a:r>
            <a:r>
              <a:rPr lang="en-US" sz="2400" dirty="0"/>
              <a:t>” checklist </a:t>
            </a:r>
            <a:r>
              <a:rPr lang="en-US" sz="2400" dirty="0" smtClean="0"/>
              <a:t>of whether </a:t>
            </a:r>
            <a:r>
              <a:rPr lang="en-US" sz="2400" dirty="0"/>
              <a:t>their counterpart committed 13 unethical negotiation </a:t>
            </a:r>
            <a:r>
              <a:rPr lang="en-US" sz="2400" dirty="0" smtClean="0"/>
              <a:t>behaviors (e.g., misrepresentation, making false promises, inappropriate information gathering)</a:t>
            </a:r>
          </a:p>
          <a:p>
            <a:pPr lvl="1"/>
            <a:r>
              <a:rPr lang="en-US" sz="2400" dirty="0" smtClean="0"/>
              <a:t>How </a:t>
            </a:r>
            <a:r>
              <a:rPr lang="en-US" sz="2400" dirty="0"/>
              <a:t>honest was the other party in the negotiation</a:t>
            </a:r>
            <a:r>
              <a:rPr lang="en-US" sz="2400" dirty="0" smtClean="0"/>
              <a:t>? </a:t>
            </a:r>
            <a:r>
              <a:rPr lang="en-US" sz="2400" dirty="0"/>
              <a:t>(1 = </a:t>
            </a:r>
            <a:r>
              <a:rPr lang="en-US" sz="2400" i="1" dirty="0"/>
              <a:t>not at all honest</a:t>
            </a:r>
            <a:r>
              <a:rPr lang="en-US" sz="2400" dirty="0"/>
              <a:t>, 7 = </a:t>
            </a:r>
            <a:r>
              <a:rPr lang="en-US" sz="2400" i="1" dirty="0"/>
              <a:t>very </a:t>
            </a:r>
            <a:r>
              <a:rPr lang="en-US" sz="2400" i="1" dirty="0" smtClean="0"/>
              <a:t>honest</a:t>
            </a:r>
            <a:r>
              <a:rPr lang="en-US" sz="2400" dirty="0" smtClean="0"/>
              <a:t>).</a:t>
            </a:r>
            <a:endParaRPr lang="en-US" sz="2400" dirty="0"/>
          </a:p>
          <a:p>
            <a:pPr lvl="1"/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Negotiation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1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800" b="1" dirty="0" smtClean="0"/>
              <a:t>Buyers high </a:t>
            </a:r>
            <a:r>
              <a:rPr lang="en-US" sz="2800" b="1" dirty="0"/>
              <a:t>in </a:t>
            </a:r>
            <a:r>
              <a:rPr lang="en-US" sz="2800" b="1" dirty="0" smtClean="0"/>
              <a:t>guilt proneness </a:t>
            </a:r>
            <a:r>
              <a:rPr lang="en-US" sz="2800" b="1" dirty="0"/>
              <a:t>committed fewer unethical negotiation behaviors than buyers low in </a:t>
            </a:r>
            <a:r>
              <a:rPr lang="en-US" sz="2800" b="1" dirty="0" smtClean="0"/>
              <a:t>guilt proneness </a:t>
            </a:r>
            <a:r>
              <a:rPr lang="en-US" sz="2800" dirty="0" smtClean="0"/>
              <a:t>(as </a:t>
            </a:r>
            <a:r>
              <a:rPr lang="en-US" sz="2800" dirty="0"/>
              <a:t>judged by the sellers</a:t>
            </a:r>
            <a:r>
              <a:rPr lang="en-US" sz="2800" dirty="0" smtClean="0"/>
              <a:t>):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/>
              <a:t>= -.53, </a:t>
            </a:r>
            <a:r>
              <a:rPr lang="en-US" sz="2400" i="1" dirty="0"/>
              <a:t>p </a:t>
            </a:r>
            <a:r>
              <a:rPr lang="en-US" sz="2400" dirty="0"/>
              <a:t>= .</a:t>
            </a:r>
            <a:r>
              <a:rPr lang="en-US" sz="2400" dirty="0" smtClean="0"/>
              <a:t>004</a:t>
            </a:r>
            <a:endParaRPr lang="en-US" sz="28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lang="en-US" sz="8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800" b="1" dirty="0" smtClean="0"/>
              <a:t>High guilt </a:t>
            </a:r>
            <a:r>
              <a:rPr lang="en-US" sz="2800" b="1" dirty="0"/>
              <a:t>buyers were judged as more honest by the </a:t>
            </a:r>
            <a:r>
              <a:rPr lang="en-US" sz="2800" b="1" dirty="0" smtClean="0"/>
              <a:t>sellers</a:t>
            </a:r>
            <a:r>
              <a:rPr lang="en-US" sz="2800" dirty="0" smtClean="0"/>
              <a:t>: </a:t>
            </a:r>
            <a:r>
              <a:rPr lang="en-US" sz="2800" i="1" dirty="0" smtClean="0"/>
              <a:t>r</a:t>
            </a:r>
            <a:r>
              <a:rPr lang="en-US" sz="2800" dirty="0" smtClean="0"/>
              <a:t> </a:t>
            </a:r>
            <a:r>
              <a:rPr lang="en-US" sz="2800" dirty="0"/>
              <a:t>= .43, </a:t>
            </a:r>
            <a:r>
              <a:rPr lang="en-US" sz="2800" i="1" dirty="0"/>
              <a:t>p</a:t>
            </a:r>
            <a:r>
              <a:rPr lang="en-US" sz="2800" dirty="0"/>
              <a:t> = .03. </a:t>
            </a:r>
            <a:endParaRPr lang="en-US" sz="2800" dirty="0" smtClean="0"/>
          </a:p>
          <a:p>
            <a:endParaRPr lang="en-US" sz="1200" dirty="0" smtClean="0"/>
          </a:p>
          <a:p>
            <a:pPr lvl="1"/>
            <a:r>
              <a:rPr lang="en-US" i="1" dirty="0" smtClean="0"/>
              <a:t>Unlike </a:t>
            </a:r>
            <a:r>
              <a:rPr lang="en-US" i="1" dirty="0"/>
              <a:t>the prior studies, </a:t>
            </a:r>
            <a:r>
              <a:rPr lang="en-US" i="1" dirty="0" smtClean="0"/>
              <a:t>this study assessed </a:t>
            </a:r>
            <a:r>
              <a:rPr lang="en-US" i="1" dirty="0"/>
              <a:t>guilt proneness one to four weeks prior to the </a:t>
            </a:r>
            <a:r>
              <a:rPr lang="en-US" i="1" dirty="0" smtClean="0"/>
              <a:t>outcome</a:t>
            </a:r>
            <a:r>
              <a:rPr lang="en-US" i="1" dirty="0"/>
              <a:t> </a:t>
            </a:r>
            <a:r>
              <a:rPr lang="en-US" i="1" dirty="0" smtClean="0"/>
              <a:t>and focused on behaviors as judged by peers.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5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/>
              <a:t>Counterproductive work behavior (CWB) is </a:t>
            </a:r>
            <a:r>
              <a:rPr lang="en-US" sz="2600" dirty="0"/>
              <a:t>volitional behavior that harms or intends to harm organizations or people in organizations </a:t>
            </a:r>
            <a:r>
              <a:rPr lang="en-US" sz="1800" dirty="0" smtClean="0"/>
              <a:t>(Fox &amp; Spector, 2005)</a:t>
            </a:r>
          </a:p>
          <a:p>
            <a:pPr lvl="1"/>
            <a:r>
              <a:rPr lang="en-US" sz="2400" b="1" dirty="0" smtClean="0"/>
              <a:t>Includes abuse, production deviance, sabotage, theft, and withdrawal behaviors.</a:t>
            </a:r>
          </a:p>
          <a:p>
            <a:pPr lvl="2"/>
            <a:endParaRPr lang="en-US" sz="1200" dirty="0" smtClean="0"/>
          </a:p>
          <a:p>
            <a:r>
              <a:rPr lang="en-US" sz="2600" dirty="0" smtClean="0"/>
              <a:t>411 employed adults in the U.S. (recruited from Amazon </a:t>
            </a:r>
            <a:r>
              <a:rPr lang="en-US" sz="2600" dirty="0" err="1" smtClean="0"/>
              <a:t>MTurk</a:t>
            </a:r>
            <a:r>
              <a:rPr lang="en-US" sz="2600" dirty="0" smtClean="0"/>
              <a:t>)</a:t>
            </a:r>
          </a:p>
          <a:p>
            <a:pPr lvl="1"/>
            <a:r>
              <a:rPr lang="en-US" sz="2400" dirty="0" smtClean="0"/>
              <a:t>Described job </a:t>
            </a:r>
            <a:r>
              <a:rPr lang="en-US" sz="2400" dirty="0"/>
              <a:t>and </a:t>
            </a:r>
            <a:r>
              <a:rPr lang="en-US" sz="2400" dirty="0" smtClean="0"/>
              <a:t>organization, completed GASP </a:t>
            </a:r>
            <a:r>
              <a:rPr lang="en-US" sz="2400" dirty="0"/>
              <a:t>and work-related </a:t>
            </a:r>
            <a:r>
              <a:rPr lang="en-US" sz="2400" dirty="0" smtClean="0"/>
              <a:t>questions (in </a:t>
            </a:r>
            <a:r>
              <a:rPr lang="en-US" sz="2400" dirty="0"/>
              <a:t>a randomized </a:t>
            </a:r>
            <a:r>
              <a:rPr lang="en-US" sz="2400" dirty="0" smtClean="0"/>
              <a:t>order)</a:t>
            </a:r>
          </a:p>
          <a:p>
            <a:pPr lvl="1"/>
            <a:r>
              <a:rPr lang="en-US" sz="2400" dirty="0" smtClean="0"/>
              <a:t>Respondents </a:t>
            </a:r>
            <a:r>
              <a:rPr lang="en-US" sz="2400" dirty="0"/>
              <a:t>indicated how often they engaged </a:t>
            </a:r>
            <a:r>
              <a:rPr lang="en-US" sz="2400" dirty="0" smtClean="0"/>
              <a:t>counterproductive behaviors </a:t>
            </a:r>
            <a:r>
              <a:rPr lang="en-US" sz="2400" dirty="0"/>
              <a:t>during the past week at work </a:t>
            </a:r>
            <a:r>
              <a:rPr lang="en-US" sz="1800" dirty="0"/>
              <a:t>(CWB-C; Spector et al., 2006)</a:t>
            </a:r>
          </a:p>
          <a:p>
            <a:pPr lvl="2"/>
            <a:r>
              <a:rPr lang="en-US" sz="2100" dirty="0" smtClean="0"/>
              <a:t>Meta-analysis found that self-reports </a:t>
            </a:r>
            <a:r>
              <a:rPr lang="en-US" sz="2100" dirty="0"/>
              <a:t>of CWB provide more accurate and valid measurement </a:t>
            </a:r>
            <a:r>
              <a:rPr lang="en-US" sz="2100" dirty="0" smtClean="0"/>
              <a:t>than </a:t>
            </a:r>
            <a:r>
              <a:rPr lang="en-US" sz="2100" dirty="0"/>
              <a:t>co-worker or manager reports </a:t>
            </a:r>
            <a:r>
              <a:rPr lang="en-US" sz="1500" dirty="0"/>
              <a:t>(Berry, Carpenter, &amp; </a:t>
            </a:r>
            <a:r>
              <a:rPr lang="en-US" sz="1500" dirty="0" err="1"/>
              <a:t>Baratt</a:t>
            </a:r>
            <a:r>
              <a:rPr lang="en-US" sz="1500" dirty="0"/>
              <a:t>, 2012).</a:t>
            </a:r>
          </a:p>
          <a:p>
            <a:pPr lvl="1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Counterproductive Work Behavior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6519446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Cohen, Panter, &amp; Turan, 2012, </a:t>
            </a:r>
            <a:r>
              <a:rPr lang="en-US" sz="1600" i="1" dirty="0" smtClean="0"/>
              <a:t>Journal of Business Ethics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1161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i="1" dirty="0" smtClean="0"/>
              <a:t>This </a:t>
            </a:r>
            <a:r>
              <a:rPr lang="en-US" sz="2600" i="1" dirty="0"/>
              <a:t>research was made possible through resources and funding provided by</a:t>
            </a:r>
            <a:r>
              <a:rPr lang="en-US" sz="2600" i="1" dirty="0" smtClean="0"/>
              <a:t>:</a:t>
            </a:r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Character </a:t>
            </a:r>
            <a:r>
              <a:rPr lang="en-US" sz="2400" b="1" dirty="0">
                <a:solidFill>
                  <a:schemeClr val="accent1"/>
                </a:solidFill>
              </a:rPr>
              <a:t>Project </a:t>
            </a:r>
            <a:r>
              <a:rPr lang="en-US" sz="2400" dirty="0"/>
              <a:t>at Wake Forest </a:t>
            </a:r>
            <a:r>
              <a:rPr lang="en-US" sz="2400" dirty="0" smtClean="0"/>
              <a:t>University &amp; the John Templeton Foundation</a:t>
            </a:r>
            <a:endParaRPr lang="en-US" sz="2400" dirty="0"/>
          </a:p>
          <a:p>
            <a:pPr lvl="1"/>
            <a:r>
              <a:rPr lang="en-US" sz="2400" b="1" dirty="0" err="1" smtClean="0">
                <a:solidFill>
                  <a:schemeClr val="accent1"/>
                </a:solidFill>
              </a:rPr>
              <a:t>Berkman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1"/>
                </a:solidFill>
              </a:rPr>
              <a:t>Faculty Development </a:t>
            </a:r>
            <a:r>
              <a:rPr lang="en-US" sz="2400" b="1" dirty="0" smtClean="0">
                <a:solidFill>
                  <a:schemeClr val="accent1"/>
                </a:solidFill>
              </a:rPr>
              <a:t>Fund </a:t>
            </a:r>
            <a:r>
              <a:rPr lang="en-US" sz="2400" dirty="0" smtClean="0"/>
              <a:t>at Carnegie Mellon University</a:t>
            </a:r>
            <a:endParaRPr lang="en-US" sz="2400" dirty="0"/>
          </a:p>
          <a:p>
            <a:pPr lvl="1"/>
            <a:r>
              <a:rPr lang="en-US" sz="2400" b="1" dirty="0" smtClean="0">
                <a:solidFill>
                  <a:schemeClr val="accent1"/>
                </a:solidFill>
              </a:rPr>
              <a:t>Center </a:t>
            </a:r>
            <a:r>
              <a:rPr lang="en-US" sz="2400" b="1" dirty="0">
                <a:solidFill>
                  <a:schemeClr val="accent1"/>
                </a:solidFill>
              </a:rPr>
              <a:t>for Behavioral and Decision </a:t>
            </a:r>
            <a:r>
              <a:rPr lang="en-US" sz="2400" b="1" dirty="0" smtClean="0">
                <a:solidFill>
                  <a:schemeClr val="accent1"/>
                </a:solidFill>
              </a:rPr>
              <a:t>Research</a:t>
            </a:r>
            <a:r>
              <a:rPr lang="en-US" sz="2400" b="1" dirty="0" smtClean="0"/>
              <a:t> </a:t>
            </a:r>
            <a:r>
              <a:rPr lang="en-US" sz="2400" dirty="0" smtClean="0"/>
              <a:t>at Carnegie Mellon University</a:t>
            </a:r>
          </a:p>
          <a:p>
            <a:pPr lvl="1"/>
            <a:r>
              <a:rPr lang="en-US" sz="2400" b="1" dirty="0" err="1" smtClean="0">
                <a:solidFill>
                  <a:schemeClr val="accent1"/>
                </a:solidFill>
              </a:rPr>
              <a:t>Tepper</a:t>
            </a:r>
            <a:r>
              <a:rPr lang="en-US" sz="2400" b="1" dirty="0" smtClean="0">
                <a:solidFill>
                  <a:schemeClr val="accent1"/>
                </a:solidFill>
              </a:rPr>
              <a:t> School of Business </a:t>
            </a:r>
            <a:r>
              <a:rPr lang="en-US" sz="2400" dirty="0" smtClean="0"/>
              <a:t>at Carnegie Mellon University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Acknowledgments</a:t>
            </a:r>
          </a:p>
        </p:txBody>
      </p:sp>
    </p:spTree>
    <p:extLst>
      <p:ext uri="{BB962C8B-B14F-4D97-AF65-F5344CB8AC3E}">
        <p14:creationId xmlns:p14="http://schemas.microsoft.com/office/powerpoint/2010/main" val="10478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"/>
          <a:stretch>
            <a:fillRect/>
          </a:stretch>
        </p:blipFill>
        <p:spPr bwMode="auto">
          <a:xfrm>
            <a:off x="1497806" y="76200"/>
            <a:ext cx="614838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8600" y="5195501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  <a:cs typeface="Arial" pitchFamily="34" charset="0"/>
              </a:rPr>
              <a:t>Guilt proneness correlated -.33 with CWB.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The graph displays the frequency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of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CWB over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the course of seven days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by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411 U.S. employees low, medium, and high in guilt proneness (recruited from Amazon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MTurk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). </a:t>
            </a:r>
            <a:endParaRPr lang="en-US" dirty="0">
              <a:latin typeface="+mj-lt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4600" y="6519446"/>
            <a:ext cx="655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Cohen, Panter, &amp; Turan, 2012</a:t>
            </a:r>
            <a:r>
              <a:rPr lang="en-US" sz="1600" i="1" dirty="0" smtClean="0"/>
              <a:t>, </a:t>
            </a:r>
            <a:r>
              <a:rPr lang="en-US" sz="1600" i="1" dirty="0" smtClean="0"/>
              <a:t>Current Directions in Psychological Science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6600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81000" y="228600"/>
            <a:ext cx="8153400" cy="685800"/>
          </a:xfrm>
        </p:spPr>
        <p:txBody>
          <a:bodyPr>
            <a:noAutofit/>
          </a:bodyPr>
          <a:lstStyle/>
          <a:p>
            <a:pPr algn="l"/>
            <a:r>
              <a:rPr lang="en-US" sz="2200" dirty="0" smtClean="0"/>
              <a:t>Guilt proneness predicted CWB controlling for other known correlates of CWB.</a:t>
            </a:r>
            <a:endParaRPr lang="en-US" sz="2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908671879"/>
              </p:ext>
            </p:extLst>
          </p:nvPr>
        </p:nvGraphicFramePr>
        <p:xfrm>
          <a:off x="762000" y="1219200"/>
          <a:ext cx="7162800" cy="50543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55818"/>
                <a:gridCol w="781396"/>
                <a:gridCol w="1172095"/>
                <a:gridCol w="1953491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Regression of CWB Scores</a:t>
                      </a:r>
                      <a:endParaRPr lang="en-US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kumimoji="0" lang="el-GR" sz="1800" kern="1200" dirty="0" smtClean="0">
                          <a:effectLst/>
                        </a:rPr>
                        <a:t>β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effectLst/>
                        </a:rPr>
                        <a:t>t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kumimoji="0" lang="en-US" sz="1800" kern="1200" dirty="0" smtClean="0">
                          <a:effectLst/>
                        </a:rPr>
                        <a:t>p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81979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  Constant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5.53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&lt;.001*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82958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  Guilt </a:t>
                      </a:r>
                      <a:r>
                        <a:rPr lang="en-US" sz="1800" b="1" dirty="0" smtClean="0">
                          <a:effectLst/>
                        </a:rPr>
                        <a:t>Proneness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-.</a:t>
                      </a:r>
                      <a:r>
                        <a:rPr lang="en-US" sz="1800" b="1" dirty="0" smtClean="0">
                          <a:effectLst/>
                        </a:rPr>
                        <a:t>21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-5.13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&lt;.001*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82958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  Gender (0 = male, 1 = female)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effectLst/>
                        </a:rPr>
                        <a:t>-.10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-2.48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.</a:t>
                      </a:r>
                      <a:r>
                        <a:rPr lang="en-US" sz="1800" b="1" dirty="0" smtClean="0">
                          <a:effectLst/>
                        </a:rPr>
                        <a:t>01*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379042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  Age (in years)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-.</a:t>
                      </a:r>
                      <a:r>
                        <a:rPr lang="en-US" sz="1800" dirty="0" smtClean="0">
                          <a:effectLst/>
                        </a:rPr>
                        <a:t>09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-1.84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en-US" sz="1800" dirty="0" smtClean="0">
                          <a:effectLst/>
                        </a:rPr>
                        <a:t>07+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49488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  Hours worked during past week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-.</a:t>
                      </a:r>
                      <a:r>
                        <a:rPr lang="en-US" sz="1800" dirty="0" smtClean="0">
                          <a:effectLst/>
                        </a:rPr>
                        <a:t>02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-.38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en-US" sz="1800" dirty="0" smtClean="0">
                          <a:effectLst/>
                        </a:rPr>
                        <a:t>71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49488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  Tenure at job (in months)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en-US" sz="1800" dirty="0" smtClean="0">
                          <a:effectLst/>
                        </a:rPr>
                        <a:t>03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.65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en-US" sz="1800" dirty="0" smtClean="0">
                          <a:effectLst/>
                        </a:rPr>
                        <a:t>52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49488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  Job </a:t>
                      </a:r>
                      <a:r>
                        <a:rPr lang="en-US" sz="1800" dirty="0" smtClean="0">
                          <a:effectLst/>
                        </a:rPr>
                        <a:t>Satisfaction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en-US" sz="1800" dirty="0" smtClean="0">
                          <a:effectLst/>
                        </a:rPr>
                        <a:t>09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1.59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en-US" sz="1800" dirty="0" smtClean="0">
                          <a:effectLst/>
                        </a:rPr>
                        <a:t>11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49488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  Intention to Turnover 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.</a:t>
                      </a:r>
                      <a:r>
                        <a:rPr lang="en-US" sz="1800" b="1" dirty="0" smtClean="0">
                          <a:effectLst/>
                        </a:rPr>
                        <a:t>12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2.58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.</a:t>
                      </a:r>
                      <a:r>
                        <a:rPr lang="en-US" sz="1800" b="1" dirty="0" smtClean="0">
                          <a:effectLst/>
                        </a:rPr>
                        <a:t>01*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49488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  Interpersonal </a:t>
                      </a:r>
                      <a:r>
                        <a:rPr lang="en-US" sz="1800" b="1" dirty="0" smtClean="0">
                          <a:effectLst/>
                        </a:rPr>
                        <a:t>Conflict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.</a:t>
                      </a:r>
                      <a:r>
                        <a:rPr lang="en-US" sz="1800" b="1" dirty="0" smtClean="0">
                          <a:effectLst/>
                        </a:rPr>
                        <a:t>39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9.05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&lt;.001*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49488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  Negative Affect at </a:t>
                      </a:r>
                      <a:r>
                        <a:rPr lang="en-US" sz="1800" b="1" dirty="0" smtClean="0">
                          <a:effectLst/>
                        </a:rPr>
                        <a:t>Work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.</a:t>
                      </a:r>
                      <a:r>
                        <a:rPr lang="en-US" sz="1800" b="1" dirty="0" smtClean="0">
                          <a:effectLst/>
                        </a:rPr>
                        <a:t>22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4.69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effectLst/>
                        </a:rPr>
                        <a:t>&lt;.001*</a:t>
                      </a:r>
                      <a:endParaRPr lang="en-US" sz="18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49488"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  Positive Affect at </a:t>
                      </a:r>
                      <a:r>
                        <a:rPr lang="en-US" sz="1800" dirty="0" smtClean="0">
                          <a:effectLst/>
                        </a:rPr>
                        <a:t>Work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/>
                        </a:rPr>
                        <a:t>.00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</a:rPr>
                        <a:t>-.04</a:t>
                      </a:r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en-US" sz="1800" dirty="0" smtClean="0">
                          <a:effectLst/>
                        </a:rPr>
                        <a:t>97</a:t>
                      </a:r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00400" y="6519446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Cohen, Panter, &amp; </a:t>
            </a:r>
            <a:r>
              <a:rPr lang="en-US" sz="1600" dirty="0" err="1" smtClean="0"/>
              <a:t>Turan</a:t>
            </a:r>
            <a:r>
              <a:rPr lang="en-US" sz="1600" dirty="0" smtClean="0"/>
              <a:t>, 2012</a:t>
            </a:r>
            <a:r>
              <a:rPr lang="en-US" sz="1600" i="1" dirty="0" smtClean="0"/>
              <a:t>, Journal of Business Ethics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5691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Self-Observer Agreement &amp;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We investigated self-observer agreement and stability </a:t>
            </a:r>
            <a:r>
              <a:rPr lang="en-US" sz="2400" dirty="0"/>
              <a:t>of </a:t>
            </a:r>
            <a:r>
              <a:rPr lang="en-US" sz="2400" dirty="0" smtClean="0"/>
              <a:t>guilt proneness and personality </a:t>
            </a:r>
            <a:r>
              <a:rPr lang="en-US" sz="2400" dirty="0"/>
              <a:t>traits among well-acquainted individuals in two different samples of adults: </a:t>
            </a:r>
            <a:endParaRPr lang="en-US" sz="2400" dirty="0" smtClean="0"/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community sample from Pittsburgh, Pennsylvania (Study 1) </a:t>
            </a:r>
            <a:endParaRPr lang="en-US" sz="2000" dirty="0" smtClean="0"/>
          </a:p>
          <a:p>
            <a:pPr lvl="1"/>
            <a:r>
              <a:rPr lang="en-US" sz="2000" dirty="0" smtClean="0"/>
              <a:t>An online </a:t>
            </a:r>
            <a:r>
              <a:rPr lang="en-US" sz="2000" dirty="0"/>
              <a:t>panel of employed adults from across the </a:t>
            </a:r>
            <a:r>
              <a:rPr lang="en-US" sz="2000" dirty="0" smtClean="0"/>
              <a:t>U.S. (Study </a:t>
            </a:r>
            <a:r>
              <a:rPr lang="en-US" sz="2000" dirty="0"/>
              <a:t>2). </a:t>
            </a:r>
            <a:endParaRPr lang="en-US" sz="2000" dirty="0" smtClean="0"/>
          </a:p>
          <a:p>
            <a:endParaRPr lang="en-US" sz="24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400" dirty="0" smtClean="0"/>
              <a:t>We were interested </a:t>
            </a:r>
            <a:r>
              <a:rPr lang="en-US" sz="2400" dirty="0"/>
              <a:t>in </a:t>
            </a:r>
            <a:r>
              <a:rPr lang="en-US" sz="2400" dirty="0" smtClean="0"/>
              <a:t>comparing self-observer agreement and stability of guilt </a:t>
            </a:r>
            <a:r>
              <a:rPr lang="en-US" sz="2400" dirty="0"/>
              <a:t>proneness </a:t>
            </a:r>
            <a:r>
              <a:rPr lang="en-US" sz="2400" dirty="0" smtClean="0"/>
              <a:t>with the HEXACO / Big Five dimensions </a:t>
            </a:r>
          </a:p>
          <a:p>
            <a:pPr marL="594360" lvl="2" indent="-320040">
              <a:spcBef>
                <a:spcPts val="700"/>
              </a:spcBef>
              <a:buSzPct val="60000"/>
            </a:pPr>
            <a:r>
              <a:rPr lang="en-US" sz="2100" dirty="0" smtClean="0"/>
              <a:t>Honesty-Humility</a:t>
            </a:r>
            <a:r>
              <a:rPr lang="en-US" sz="2100" dirty="0"/>
              <a:t>, Emotionality, Extraversion, Agreeableness, Conscientiousness, and Openness to </a:t>
            </a:r>
            <a:r>
              <a:rPr lang="en-US" sz="2100" dirty="0" smtClean="0"/>
              <a:t>Experience</a:t>
            </a:r>
            <a:endParaRPr lang="en-US" sz="2100" dirty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6519446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Cohen, Panter,  </a:t>
            </a:r>
            <a:r>
              <a:rPr lang="en-US" sz="1600" dirty="0" err="1" smtClean="0"/>
              <a:t>Turan</a:t>
            </a:r>
            <a:r>
              <a:rPr lang="en-US" sz="1600" dirty="0" smtClean="0"/>
              <a:t>, &amp; Morse, submitted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84393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382000" cy="5105400"/>
          </a:xfrm>
        </p:spPr>
        <p:txBody>
          <a:bodyPr>
            <a:noAutofit/>
          </a:bodyPr>
          <a:lstStyle/>
          <a:p>
            <a:r>
              <a:rPr lang="en-US" sz="2200" dirty="0" smtClean="0"/>
              <a:t>Participants recruited in pairs from Pittsburgh streets for a 15-minute computerized survey.</a:t>
            </a:r>
          </a:p>
          <a:p>
            <a:pPr lvl="1"/>
            <a:endParaRPr lang="en-US" sz="500" dirty="0"/>
          </a:p>
          <a:p>
            <a:r>
              <a:rPr lang="en-US" sz="2000" b="1" dirty="0" smtClean="0">
                <a:solidFill>
                  <a:schemeClr val="tx2"/>
                </a:solidFill>
              </a:rPr>
              <a:t>Measures (answered for self and for peer)</a:t>
            </a:r>
          </a:p>
          <a:p>
            <a:pPr lvl="1"/>
            <a:r>
              <a:rPr lang="en-US" sz="2000" b="1" dirty="0" smtClean="0">
                <a:solidFill>
                  <a:schemeClr val="accent1"/>
                </a:solidFill>
              </a:rPr>
              <a:t>Guilt Proneness </a:t>
            </a:r>
            <a:r>
              <a:rPr lang="en-US" sz="1800" dirty="0" smtClean="0"/>
              <a:t>(GASP; Cohen </a:t>
            </a:r>
            <a:r>
              <a:rPr lang="en-US" sz="1800" dirty="0"/>
              <a:t>et al., 2011) </a:t>
            </a:r>
            <a:endParaRPr lang="en-US" sz="1800" dirty="0" smtClean="0"/>
          </a:p>
          <a:p>
            <a:pPr lvl="1"/>
            <a:r>
              <a:rPr lang="en-US" sz="2000" b="1" dirty="0" smtClean="0">
                <a:solidFill>
                  <a:schemeClr val="accent1"/>
                </a:solidFill>
              </a:rPr>
              <a:t>Honesty-Humility </a:t>
            </a:r>
            <a:r>
              <a:rPr lang="en-US" sz="1800" dirty="0" smtClean="0"/>
              <a:t>(10 items from HEXACO-60; Ashton </a:t>
            </a:r>
            <a:r>
              <a:rPr lang="en-US" sz="1800" dirty="0"/>
              <a:t>&amp; Lee, 2009)</a:t>
            </a:r>
            <a:endParaRPr lang="en-US" sz="2000" dirty="0"/>
          </a:p>
          <a:p>
            <a:pPr lvl="1"/>
            <a:r>
              <a:rPr lang="en-US" sz="2000" b="1" dirty="0" smtClean="0">
                <a:solidFill>
                  <a:schemeClr val="accent1"/>
                </a:solidFill>
              </a:rPr>
              <a:t>Ten-Item Personality Inventory</a:t>
            </a:r>
            <a:r>
              <a:rPr lang="en-US" sz="2000" dirty="0" smtClean="0"/>
              <a:t> </a:t>
            </a:r>
            <a:r>
              <a:rPr lang="en-US" sz="1800" dirty="0" smtClean="0"/>
              <a:t>of Big5 Traits </a:t>
            </a:r>
            <a:r>
              <a:rPr lang="en-US" sz="1800" dirty="0"/>
              <a:t>(TIPI; Gosling, 2003</a:t>
            </a:r>
            <a:r>
              <a:rPr lang="en-US" sz="1800" dirty="0" smtClean="0"/>
              <a:t>)</a:t>
            </a:r>
          </a:p>
          <a:p>
            <a:pPr lvl="1"/>
            <a:endParaRPr lang="en-US" sz="500" dirty="0"/>
          </a:p>
          <a:p>
            <a:r>
              <a:rPr lang="en-US" sz="2000" b="1" dirty="0" smtClean="0">
                <a:solidFill>
                  <a:schemeClr val="tx2"/>
                </a:solidFill>
              </a:rPr>
              <a:t>Criterion Variables (answered only for self)</a:t>
            </a:r>
          </a:p>
          <a:p>
            <a:pPr lvl="1"/>
            <a:r>
              <a:rPr lang="en-US" sz="2000" b="1" dirty="0" smtClean="0">
                <a:solidFill>
                  <a:schemeClr val="accent1"/>
                </a:solidFill>
              </a:rPr>
              <a:t>Unethical Business Decisions (UBD) </a:t>
            </a:r>
            <a:r>
              <a:rPr lang="en-US" sz="2000" dirty="0" smtClean="0"/>
              <a:t>scale </a:t>
            </a:r>
            <a:r>
              <a:rPr lang="en-US" sz="1600" dirty="0"/>
              <a:t>(Ashton &amp; Lee, </a:t>
            </a:r>
            <a:r>
              <a:rPr lang="en-US" sz="1600" dirty="0" smtClean="0"/>
              <a:t>2008)</a:t>
            </a:r>
            <a:endParaRPr lang="en-US" sz="1600" dirty="0"/>
          </a:p>
          <a:p>
            <a:pPr lvl="2"/>
            <a:r>
              <a:rPr lang="en-US" sz="1800" dirty="0" smtClean="0"/>
              <a:t>Ps asked to </a:t>
            </a:r>
            <a:r>
              <a:rPr lang="en-US" sz="1800" dirty="0"/>
              <a:t>make decisions in </a:t>
            </a:r>
            <a:r>
              <a:rPr lang="en-US" sz="1800" dirty="0" smtClean="0"/>
              <a:t>3 dilemmas (chosen randomly from a group of 6) that pit financial </a:t>
            </a:r>
            <a:r>
              <a:rPr lang="en-US" sz="1800" dirty="0"/>
              <a:t>interests against ethical concerns</a:t>
            </a:r>
            <a:r>
              <a:rPr lang="en-US" sz="1800" dirty="0" smtClean="0"/>
              <a:t>.</a:t>
            </a:r>
          </a:p>
          <a:p>
            <a:pPr lvl="1"/>
            <a:r>
              <a:rPr lang="en-US" sz="2000" b="1" dirty="0" smtClean="0">
                <a:solidFill>
                  <a:schemeClr val="accent1"/>
                </a:solidFill>
              </a:rPr>
              <a:t>Delinquency Inventory </a:t>
            </a:r>
            <a:r>
              <a:rPr lang="en-US" sz="1600" dirty="0"/>
              <a:t>(Ashton &amp; Lee, 2008</a:t>
            </a:r>
            <a:r>
              <a:rPr lang="en-US" sz="1600" dirty="0" smtClean="0"/>
              <a:t>)</a:t>
            </a:r>
          </a:p>
          <a:p>
            <a:pPr lvl="2"/>
            <a:r>
              <a:rPr lang="en-US" sz="1800" dirty="0"/>
              <a:t>Ps </a:t>
            </a:r>
            <a:r>
              <a:rPr lang="en-US" sz="1800" dirty="0" smtClean="0"/>
              <a:t>asked about the number of times they have stolen, broken the law, etc.</a:t>
            </a:r>
            <a:endParaRPr lang="en-US" sz="1600" dirty="0"/>
          </a:p>
          <a:p>
            <a:pPr lvl="1"/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2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Work Experiences and Character Traits </a:t>
            </a:r>
            <a:r>
              <a:rPr lang="en-US" sz="2800" b="1" dirty="0" smtClean="0">
                <a:solidFill>
                  <a:schemeClr val="accent1"/>
                </a:solidFill>
              </a:rPr>
              <a:t>Project </a:t>
            </a:r>
            <a:r>
              <a:rPr lang="en-US" sz="2100" dirty="0" smtClean="0"/>
              <a:t>(</a:t>
            </a:r>
            <a:r>
              <a:rPr lang="en-US" sz="2100" u="sng" dirty="0" smtClean="0">
                <a:hlinkClick r:id="rId3"/>
              </a:rPr>
              <a:t>WECTProject.org</a:t>
            </a:r>
            <a:r>
              <a:rPr lang="en-US" sz="2100" u="sng" dirty="0" smtClean="0"/>
              <a:t>)</a:t>
            </a:r>
            <a:endParaRPr lang="en-US" sz="2100" dirty="0"/>
          </a:p>
          <a:p>
            <a:pPr lvl="1"/>
            <a:r>
              <a:rPr lang="en-US" sz="2400" dirty="0" smtClean="0"/>
              <a:t>Three-month weekly online diary study of employed U.S. adults.</a:t>
            </a:r>
          </a:p>
          <a:p>
            <a:pPr lvl="1"/>
            <a:r>
              <a:rPr lang="en-US" sz="2400" dirty="0" smtClean="0"/>
              <a:t>Participants completed 14 </a:t>
            </a:r>
            <a:r>
              <a:rPr lang="en-US" sz="2400" dirty="0"/>
              <a:t>surveys over </a:t>
            </a:r>
            <a:r>
              <a:rPr lang="en-US" sz="2400" dirty="0" smtClean="0"/>
              <a:t>3 months and had a </a:t>
            </a:r>
            <a:r>
              <a:rPr lang="en-US" sz="2400" dirty="0"/>
              <a:t>coworker </a:t>
            </a:r>
            <a:r>
              <a:rPr lang="en-US" sz="2400" dirty="0" smtClean="0"/>
              <a:t>complete a survey about them.</a:t>
            </a:r>
          </a:p>
          <a:p>
            <a:pPr lvl="1"/>
            <a:endParaRPr lang="en-US" sz="500" dirty="0" smtClean="0"/>
          </a:p>
          <a:p>
            <a:endParaRPr lang="en-US" sz="600" b="1" dirty="0" smtClean="0">
              <a:solidFill>
                <a:schemeClr val="accent1"/>
              </a:solidFill>
            </a:endParaRPr>
          </a:p>
          <a:p>
            <a:r>
              <a:rPr lang="en-US" sz="2800" b="1" dirty="0" smtClean="0">
                <a:solidFill>
                  <a:schemeClr val="accent1"/>
                </a:solidFill>
              </a:rPr>
              <a:t>Initial &amp; Final surveys </a:t>
            </a:r>
            <a:r>
              <a:rPr lang="en-US" sz="2100" dirty="0"/>
              <a:t>(approx. 60 to 75 minutes)</a:t>
            </a:r>
          </a:p>
          <a:p>
            <a:pPr lvl="1"/>
            <a:r>
              <a:rPr lang="en-US" sz="2400" dirty="0" smtClean="0"/>
              <a:t>Assessed guilt proneness and the six HEXACO factors (among other variables) </a:t>
            </a:r>
          </a:p>
          <a:p>
            <a:pPr lvl="1"/>
            <a:r>
              <a:rPr lang="en-US" sz="2400" dirty="0" smtClean="0"/>
              <a:t>Initial and final surveys completed 13 weeks apart</a:t>
            </a:r>
            <a:endParaRPr lang="en-US" sz="2400" dirty="0"/>
          </a:p>
          <a:p>
            <a:r>
              <a:rPr lang="en-US" sz="2800" b="1" dirty="0" smtClean="0">
                <a:solidFill>
                  <a:schemeClr val="accent1"/>
                </a:solidFill>
              </a:rPr>
              <a:t>Coworker </a:t>
            </a:r>
            <a:r>
              <a:rPr lang="en-US" sz="2800" b="1" dirty="0">
                <a:solidFill>
                  <a:schemeClr val="accent1"/>
                </a:solidFill>
              </a:rPr>
              <a:t>survey </a:t>
            </a:r>
            <a:r>
              <a:rPr lang="en-US" sz="2100" dirty="0"/>
              <a:t>(approx. 45 to 60 min)</a:t>
            </a:r>
          </a:p>
          <a:p>
            <a:pPr lvl="1"/>
            <a:r>
              <a:rPr lang="en-US" sz="2400" dirty="0"/>
              <a:t>One month after completing the initial survey, participants were asked to provide an email address of a current coworker.  Coworkers were emailed a survey invite.</a:t>
            </a:r>
          </a:p>
          <a:p>
            <a:pPr lvl="1"/>
            <a:r>
              <a:rPr lang="en-US" sz="2400" dirty="0" smtClean="0"/>
              <a:t>Assessed </a:t>
            </a:r>
            <a:r>
              <a:rPr lang="en-US" sz="2400" dirty="0"/>
              <a:t>coworkers’ judgments of participants’ guilt proneness and </a:t>
            </a:r>
            <a:r>
              <a:rPr lang="en-US" sz="2400" dirty="0" smtClean="0"/>
              <a:t>HEXACO factors (among other variables)</a:t>
            </a:r>
          </a:p>
          <a:p>
            <a:pPr lvl="1"/>
            <a:endParaRPr lang="en-US" sz="400" dirty="0"/>
          </a:p>
          <a:p>
            <a:endParaRPr lang="en-US" sz="500" dirty="0" smtClean="0"/>
          </a:p>
          <a:p>
            <a:endParaRPr lang="en-US" sz="800" dirty="0" smtClean="0"/>
          </a:p>
          <a:p>
            <a:endParaRPr lang="en-US" sz="5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685800"/>
          </a:xfrm>
        </p:spPr>
        <p:txBody>
          <a:bodyPr>
            <a:noAutofit/>
          </a:bodyPr>
          <a:lstStyle/>
          <a:p>
            <a:pPr marL="0" indent="0"/>
            <a:r>
              <a:rPr lang="en-US" sz="4000" dirty="0" smtClean="0"/>
              <a:t>Study 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9518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869950"/>
          </a:xfrm>
        </p:spPr>
        <p:txBody>
          <a:bodyPr>
            <a:normAutofit/>
          </a:bodyPr>
          <a:lstStyle/>
          <a:p>
            <a:r>
              <a:rPr lang="en-US" dirty="0" smtClean="0"/>
              <a:t>Self-Observer Correlations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953000" y="1447800"/>
            <a:ext cx="3886200" cy="4343400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200" dirty="0" smtClean="0"/>
              <a:t>Self-observer correlations </a:t>
            </a:r>
            <a:r>
              <a:rPr lang="en-US" sz="2200" dirty="0"/>
              <a:t>for Guilt Proneness </a:t>
            </a:r>
            <a:r>
              <a:rPr lang="en-US" sz="2200" dirty="0" smtClean="0"/>
              <a:t>were </a:t>
            </a:r>
            <a:r>
              <a:rPr lang="en-US" sz="2200" dirty="0"/>
              <a:t>just as high as </a:t>
            </a:r>
            <a:r>
              <a:rPr lang="en-US" sz="2200" dirty="0" smtClean="0"/>
              <a:t>correlations </a:t>
            </a:r>
            <a:r>
              <a:rPr lang="en-US" sz="2200" dirty="0"/>
              <a:t>for </a:t>
            </a:r>
            <a:r>
              <a:rPr lang="en-US" sz="2200" dirty="0" smtClean="0"/>
              <a:t>Honesty-Humility, Agreeableness, </a:t>
            </a:r>
            <a:r>
              <a:rPr lang="en-US" sz="2200" dirty="0"/>
              <a:t>and </a:t>
            </a:r>
            <a:r>
              <a:rPr lang="en-US" sz="2200" dirty="0" smtClean="0"/>
              <a:t>Emotionality</a:t>
            </a:r>
            <a:r>
              <a:rPr lang="en-US" sz="2200" dirty="0"/>
              <a:t>.</a:t>
            </a:r>
            <a:endParaRPr lang="en-US" sz="2200" dirty="0" smtClean="0"/>
          </a:p>
          <a:p>
            <a:pPr>
              <a:buFont typeface="Courier New" pitchFamily="49" charset="0"/>
              <a:buChar char="o"/>
            </a:pPr>
            <a:r>
              <a:rPr lang="en-US" sz="2200" dirty="0" smtClean="0"/>
              <a:t>Correlations </a:t>
            </a:r>
            <a:r>
              <a:rPr lang="en-US" sz="2200" dirty="0"/>
              <a:t>were not </a:t>
            </a:r>
            <a:r>
              <a:rPr lang="en-US" sz="2200" dirty="0" smtClean="0"/>
              <a:t>as </a:t>
            </a:r>
            <a:r>
              <a:rPr lang="en-US" sz="2200" dirty="0"/>
              <a:t>high as for </a:t>
            </a:r>
            <a:r>
              <a:rPr lang="en-US" sz="2200" dirty="0" smtClean="0"/>
              <a:t>Extraversion. 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 smtClean="0"/>
              <a:t>Findings </a:t>
            </a:r>
            <a:r>
              <a:rPr lang="en-US" sz="2200" dirty="0"/>
              <a:t>were mixed for Conscientiousness and Openness to </a:t>
            </a:r>
            <a:r>
              <a:rPr lang="en-US" sz="2200" dirty="0" smtClean="0"/>
              <a:t>Experience. 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121738"/>
              </p:ext>
            </p:extLst>
          </p:nvPr>
        </p:nvGraphicFramePr>
        <p:xfrm>
          <a:off x="381000" y="1447800"/>
          <a:ext cx="4211597" cy="4267202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133601"/>
                <a:gridCol w="934672"/>
                <a:gridCol w="1143324"/>
              </a:tblGrid>
              <a:tr h="753445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Study 1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en-US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Study 2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smtClean="0">
                          <a:effectLst/>
                        </a:rPr>
                        <a:t>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052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</a:rPr>
                        <a:t>Guilt proneness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.44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.50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052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</a:rPr>
                        <a:t>Honesty-Humility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.47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.56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052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>
                          <a:effectLst/>
                        </a:rPr>
                        <a:t>Emotionality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.39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.57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052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</a:rPr>
                        <a:t>Extraversion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.57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.68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052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>
                          <a:effectLst/>
                        </a:rPr>
                        <a:t>Agreeableness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.23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.59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052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>
                          <a:effectLst/>
                        </a:rPr>
                        <a:t>Conscientiousness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.33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.60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344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</a:rPr>
                        <a:t>Openness </a:t>
                      </a:r>
                      <a:r>
                        <a:rPr lang="en-US" sz="2000" dirty="0" smtClean="0">
                          <a:effectLst/>
                        </a:rPr>
                        <a:t>to Experience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.25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.69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6172200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Study 1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88 dyads;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Big Five personality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assessed with TIPI.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Study 2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 </a:t>
            </a:r>
            <a:r>
              <a:rPr kumimoji="0" lang="en-US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= 341 dyads;</a:t>
            </a:r>
            <a:r>
              <a:rPr kumimoji="0" lang="en-US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Big Five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kumimoji="0" lang="en-US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ersonality </a:t>
            </a:r>
            <a:r>
              <a:rPr kumimoji="0" lang="en-US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assessed with HEXACO-60.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Observers </a:t>
            </a:r>
            <a:r>
              <a:rPr lang="en-US" sz="2600" dirty="0"/>
              <a:t>in both Study 1 and Study 2 knew their counterpart very well (mean ratings of 4 on a 5-point scale, where 5 = </a:t>
            </a:r>
            <a:r>
              <a:rPr lang="en-US" sz="2600" i="1" dirty="0"/>
              <a:t>extremely well</a:t>
            </a:r>
            <a:r>
              <a:rPr lang="en-US" sz="2600" dirty="0" smtClean="0"/>
              <a:t>).</a:t>
            </a:r>
          </a:p>
          <a:p>
            <a:endParaRPr lang="en-US" sz="2600" dirty="0" smtClean="0"/>
          </a:p>
          <a:p>
            <a:r>
              <a:rPr lang="en-US" sz="2600" dirty="0" smtClean="0"/>
              <a:t>Moral </a:t>
            </a:r>
            <a:r>
              <a:rPr lang="en-US" sz="2600" dirty="0"/>
              <a:t>character is </a:t>
            </a:r>
            <a:r>
              <a:rPr lang="en-US" sz="2600" dirty="0" smtClean="0"/>
              <a:t>observable by friends </a:t>
            </a:r>
            <a:r>
              <a:rPr lang="en-US" sz="2600" dirty="0"/>
              <a:t>and coworkers </a:t>
            </a:r>
            <a:r>
              <a:rPr lang="en-US" sz="2600" i="1" dirty="0"/>
              <a:t>who know each other well</a:t>
            </a:r>
            <a:r>
              <a:rPr lang="en-US" sz="2600" dirty="0"/>
              <a:t>. </a:t>
            </a:r>
            <a:endParaRPr lang="en-US" sz="2600" dirty="0" smtClean="0"/>
          </a:p>
          <a:p>
            <a:pPr lvl="1"/>
            <a:r>
              <a:rPr lang="en-US" sz="2300" dirty="0" smtClean="0"/>
              <a:t>Future research should investigate whether moral character traits, like guilt proneness, are observable in low-acquaintance settings (e.g., during a job interview).</a:t>
            </a:r>
            <a:endParaRPr lang="en-US" sz="2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Self-Observer </a:t>
            </a:r>
            <a:r>
              <a:rPr lang="en-US" dirty="0" smtClean="0"/>
              <a:t>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3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46671" y="381000"/>
            <a:ext cx="8153400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Correlations </a:t>
            </a:r>
            <a:r>
              <a:rPr lang="en-US" sz="3600" dirty="0" smtClean="0"/>
              <a:t>with Criterion </a:t>
            </a:r>
            <a:r>
              <a:rPr lang="en-US" sz="3600" dirty="0" smtClean="0"/>
              <a:t>Variables (Study 1)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807379"/>
              </p:ext>
            </p:extLst>
          </p:nvPr>
        </p:nvGraphicFramePr>
        <p:xfrm>
          <a:off x="304800" y="1524000"/>
          <a:ext cx="8456144" cy="467335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256766"/>
                <a:gridCol w="1530711"/>
                <a:gridCol w="1507395"/>
                <a:gridCol w="1447800"/>
                <a:gridCol w="1713472"/>
              </a:tblGrid>
              <a:tr h="1371599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Self-Reports </a:t>
                      </a:r>
                      <a:r>
                        <a:rPr lang="en-US" sz="1800" b="1" i="1" baseline="0" dirty="0" err="1" smtClean="0">
                          <a:effectLst/>
                        </a:rPr>
                        <a:t>rs</a:t>
                      </a:r>
                      <a:r>
                        <a:rPr lang="en-US" sz="1800" b="1" baseline="0" dirty="0" smtClean="0"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effectLst/>
                        </a:rPr>
                        <a:t>with Unethical Decisions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effectLst/>
                        </a:rPr>
                        <a:t>Observer-Report</a:t>
                      </a:r>
                      <a:r>
                        <a:rPr lang="en-US" sz="1800" b="1" baseline="0" dirty="0" smtClean="0">
                          <a:effectLst/>
                        </a:rPr>
                        <a:t> </a:t>
                      </a:r>
                      <a:r>
                        <a:rPr lang="en-US" sz="1800" b="1" i="1" baseline="0" dirty="0" err="1" smtClean="0">
                          <a:effectLst/>
                        </a:rPr>
                        <a:t>rs</a:t>
                      </a:r>
                      <a:r>
                        <a:rPr lang="en-US" sz="1800" b="1" baseline="0" dirty="0" smtClean="0">
                          <a:effectLst/>
                        </a:rPr>
                        <a:t> with Unethical Decisions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effectLst/>
                        </a:rPr>
                        <a:t>Self-Report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baseline="0" dirty="0" err="1" smtClean="0">
                          <a:effectLst/>
                        </a:rPr>
                        <a:t>rs</a:t>
                      </a:r>
                      <a:r>
                        <a:rPr lang="en-US" sz="1800" b="1" baseline="0" dirty="0" smtClean="0"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effectLst/>
                        </a:rPr>
                        <a:t>with Delinquency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effectLst/>
                        </a:rPr>
                        <a:t>Observer-Report</a:t>
                      </a:r>
                      <a:r>
                        <a:rPr lang="en-US" sz="1800" b="1" baseline="0" dirty="0" smtClean="0">
                          <a:effectLst/>
                        </a:rPr>
                        <a:t> </a:t>
                      </a:r>
                      <a:r>
                        <a:rPr lang="en-US" sz="1800" b="1" i="1" baseline="0" dirty="0" err="1" smtClean="0">
                          <a:effectLst/>
                        </a:rPr>
                        <a:t>rs</a:t>
                      </a:r>
                      <a:r>
                        <a:rPr lang="en-US" sz="1800" b="1" baseline="0" dirty="0" smtClean="0">
                          <a:effectLst/>
                        </a:rPr>
                        <a:t> with Delinquency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453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effectLst/>
                        </a:rPr>
                        <a:t>Guilt proneness 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-.42*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-.26*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-.38*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-.29*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799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effectLst/>
                        </a:rPr>
                        <a:t>Honesty-Humility 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-.37*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-.33*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-.29*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</a:rPr>
                        <a:t>-.33*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799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 smtClean="0">
                          <a:effectLst/>
                        </a:rPr>
                        <a:t>Emotional Stability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.02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.01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.00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319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effectLst/>
                        </a:rPr>
                        <a:t>Extraversion 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.03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.01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.17*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.18*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2054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effectLst/>
                        </a:rPr>
                        <a:t>Agreeableness 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-.20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05039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>
                          <a:effectLst/>
                        </a:rPr>
                        <a:t>Conscientiousness 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-.13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-.13*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30957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1" dirty="0" smtClean="0">
                          <a:effectLst/>
                        </a:rPr>
                        <a:t>Openness</a:t>
                      </a:r>
                      <a:endParaRPr lang="en-US" sz="2000" b="1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.15*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-.03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1871" y="6400800"/>
            <a:ext cx="8458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Note.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Study 1.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88 dyads. Big Five </a:t>
            </a:r>
            <a:r>
              <a:rPr lang="en-US" dirty="0">
                <a:latin typeface="Arial" pitchFamily="34" charset="0"/>
                <a:cs typeface="Arial" pitchFamily="34" charset="0"/>
              </a:rPr>
              <a:t>personality assessed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 TIPI.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4343400" cy="51054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Guilt </a:t>
            </a:r>
            <a:r>
              <a:rPr lang="en-US" sz="2200" dirty="0"/>
              <a:t>proneness and the six HEXACO dimensions were all found to be quite stable between the initial and final surveys. </a:t>
            </a:r>
          </a:p>
          <a:p>
            <a:r>
              <a:rPr lang="en-US" sz="2200" dirty="0" smtClean="0"/>
              <a:t>Test-retest </a:t>
            </a:r>
            <a:r>
              <a:rPr lang="en-US" sz="2200" dirty="0"/>
              <a:t>correlations for </a:t>
            </a:r>
            <a:r>
              <a:rPr lang="en-US" sz="2200" dirty="0" smtClean="0"/>
              <a:t>Guilt Proneness </a:t>
            </a:r>
            <a:r>
              <a:rPr lang="en-US" sz="2200" dirty="0" smtClean="0"/>
              <a:t>and Honesty-Humility were </a:t>
            </a:r>
            <a:r>
              <a:rPr lang="en-US" sz="2200" dirty="0" smtClean="0"/>
              <a:t>smaller </a:t>
            </a:r>
            <a:r>
              <a:rPr lang="en-US" sz="2200" dirty="0"/>
              <a:t>in magnitude that the other HEXACO </a:t>
            </a:r>
            <a:r>
              <a:rPr lang="en-US" sz="2200" dirty="0" smtClean="0"/>
              <a:t>dimensions. </a:t>
            </a:r>
            <a:endParaRPr lang="en-US" sz="2200" dirty="0"/>
          </a:p>
          <a:p>
            <a:pPr lvl="1"/>
            <a:r>
              <a:rPr lang="en-US" sz="2200" dirty="0"/>
              <a:t>May suggest that </a:t>
            </a:r>
            <a:r>
              <a:rPr lang="en-US" sz="2200" dirty="0" smtClean="0"/>
              <a:t>moral character </a:t>
            </a:r>
            <a:r>
              <a:rPr lang="en-US" sz="2200" dirty="0"/>
              <a:t>is less stable than </a:t>
            </a:r>
            <a:r>
              <a:rPr lang="en-US" sz="2200" dirty="0" smtClean="0"/>
              <a:t>personality.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Stability (Study 2)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204476"/>
              </p:ext>
            </p:extLst>
          </p:nvPr>
        </p:nvGraphicFramePr>
        <p:xfrm>
          <a:off x="5181600" y="1524000"/>
          <a:ext cx="3657600" cy="445294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133600"/>
                <a:gridCol w="1524000"/>
              </a:tblGrid>
              <a:tr h="1219200">
                <a:tc gridSpan="2">
                  <a:txBody>
                    <a:bodyPr/>
                    <a:lstStyle/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Test-Retest Correlations (</a:t>
                      </a:r>
                      <a:r>
                        <a:rPr lang="en-US" sz="2000" dirty="0" err="1" smtClean="0">
                          <a:effectLst/>
                        </a:rPr>
                        <a:t>rs</a:t>
                      </a:r>
                      <a:r>
                        <a:rPr lang="en-US" sz="2000" dirty="0" smtClean="0">
                          <a:effectLst/>
                        </a:rPr>
                        <a:t>)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</a:p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effectLst/>
                        </a:rPr>
                        <a:t>3 </a:t>
                      </a:r>
                      <a:r>
                        <a:rPr lang="en-US" sz="2000" baseline="0" dirty="0" smtClean="0">
                          <a:effectLst/>
                        </a:rPr>
                        <a:t>months </a:t>
                      </a:r>
                      <a:endParaRPr lang="en-US" sz="2000" baseline="0" dirty="0" smtClean="0">
                        <a:effectLst/>
                      </a:endParaRPr>
                    </a:p>
                    <a:p>
                      <a:pPr marL="4572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effectLst/>
                        </a:rPr>
                        <a:t>(</a:t>
                      </a:r>
                      <a:r>
                        <a:rPr lang="en-US" sz="2000" i="1" baseline="0" dirty="0" smtClean="0">
                          <a:effectLst/>
                        </a:rPr>
                        <a:t>N</a:t>
                      </a:r>
                      <a:r>
                        <a:rPr lang="en-US" sz="2000" baseline="0" dirty="0" smtClean="0">
                          <a:effectLst/>
                        </a:rPr>
                        <a:t> = </a:t>
                      </a:r>
                      <a:r>
                        <a:rPr lang="en-US" sz="2000" baseline="0" dirty="0" smtClean="0">
                          <a:effectLst/>
                        </a:rPr>
                        <a:t>845 employed adults)</a:t>
                      </a:r>
                      <a:endParaRPr lang="en-US" sz="2000" baseline="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85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</a:rPr>
                        <a:t>Guilt proneness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.67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85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</a:rPr>
                        <a:t>Honesty-Humility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.66</a:t>
                      </a:r>
                      <a:endParaRPr lang="en-US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85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>
                          <a:effectLst/>
                        </a:rPr>
                        <a:t>Emotionality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.75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85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>
                          <a:effectLst/>
                        </a:rPr>
                        <a:t>Extraversion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.78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85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>
                          <a:effectLst/>
                        </a:rPr>
                        <a:t>Agreeableness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.74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851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>
                          <a:effectLst/>
                        </a:rPr>
                        <a:t>Conscientiousness 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.71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356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dirty="0">
                          <a:effectLst/>
                        </a:rPr>
                        <a:t>Openness to Experience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.83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Managers must </a:t>
            </a:r>
            <a:r>
              <a:rPr lang="en-US" sz="2400" dirty="0"/>
              <a:t>be vigilant not only about creating ethical organizational climates </a:t>
            </a:r>
            <a:r>
              <a:rPr lang="en-US" sz="2400" dirty="0" smtClean="0"/>
              <a:t>and cultures </a:t>
            </a:r>
            <a:r>
              <a:rPr lang="en-US" sz="2400" dirty="0"/>
              <a:t>(i.e., </a:t>
            </a:r>
            <a:r>
              <a:rPr lang="en-US" sz="2400" dirty="0" smtClean="0"/>
              <a:t>designing—good rather than--bad barrels), but also </a:t>
            </a:r>
            <a:r>
              <a:rPr lang="en-US" sz="2400" dirty="0"/>
              <a:t>be vigilant about selecting ethical individuals for their organizations (i.e., hiring ―</a:t>
            </a:r>
            <a:r>
              <a:rPr lang="en-US" sz="2400" dirty="0" smtClean="0"/>
              <a:t>good rather </a:t>
            </a:r>
            <a:r>
              <a:rPr lang="en-US" sz="2400" dirty="0"/>
              <a:t>than ―bad </a:t>
            </a:r>
            <a:r>
              <a:rPr lang="en-US" sz="2400" dirty="0" smtClean="0"/>
              <a:t>apples; </a:t>
            </a:r>
            <a:r>
              <a:rPr lang="en-US" sz="2000" dirty="0"/>
              <a:t>Kish-</a:t>
            </a:r>
            <a:r>
              <a:rPr lang="en-US" sz="2000" dirty="0" err="1"/>
              <a:t>Gephart</a:t>
            </a:r>
            <a:r>
              <a:rPr lang="en-US" sz="2000" dirty="0"/>
              <a:t> et al., 2010</a:t>
            </a:r>
            <a:r>
              <a:rPr lang="en-US" sz="2400" dirty="0" smtClean="0"/>
              <a:t>).</a:t>
            </a:r>
          </a:p>
          <a:p>
            <a:endParaRPr lang="en-US" sz="2400" b="1" dirty="0" smtClean="0">
              <a:solidFill>
                <a:schemeClr val="accent1"/>
              </a:solidFill>
            </a:endParaRPr>
          </a:p>
          <a:p>
            <a:r>
              <a:rPr lang="en-US" sz="2600" b="1" dirty="0" smtClean="0">
                <a:solidFill>
                  <a:schemeClr val="accent1"/>
                </a:solidFill>
              </a:rPr>
              <a:t>Guilt proneness is an important character trait.</a:t>
            </a:r>
          </a:p>
          <a:p>
            <a:pPr lvl="1"/>
            <a:r>
              <a:rPr lang="en-US" dirty="0"/>
              <a:t>People who are high </a:t>
            </a:r>
            <a:r>
              <a:rPr lang="en-US" dirty="0" smtClean="0"/>
              <a:t>in guilt </a:t>
            </a:r>
            <a:r>
              <a:rPr lang="en-US" dirty="0"/>
              <a:t>proneness are less likely to lie for economic gain, act unethically in negotiation, </a:t>
            </a:r>
            <a:r>
              <a:rPr lang="en-US" dirty="0" smtClean="0"/>
              <a:t>commit </a:t>
            </a:r>
            <a:r>
              <a:rPr lang="en-US" dirty="0"/>
              <a:t>counterproductive </a:t>
            </a:r>
            <a:r>
              <a:rPr lang="en-US" dirty="0" smtClean="0"/>
              <a:t>and delinquent behaviors, and make unethical business decisions.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 &amp;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4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Understanding how personality influences unethical decision making and behavior is </a:t>
            </a:r>
            <a:r>
              <a:rPr lang="en-US" sz="2600" dirty="0" smtClean="0"/>
              <a:t>of theoretical </a:t>
            </a:r>
            <a:r>
              <a:rPr lang="en-US" sz="2600" dirty="0"/>
              <a:t>and practical importance for the field of business ethics. </a:t>
            </a:r>
            <a:endParaRPr lang="en-US" sz="2600" dirty="0" smtClean="0"/>
          </a:p>
          <a:p>
            <a:pPr lvl="1"/>
            <a:r>
              <a:rPr lang="en-US" dirty="0" smtClean="0"/>
              <a:t>Yet</a:t>
            </a:r>
            <a:r>
              <a:rPr lang="en-US" dirty="0"/>
              <a:t>, it is an </a:t>
            </a:r>
            <a:r>
              <a:rPr lang="en-US" dirty="0" smtClean="0"/>
              <a:t>understudied area </a:t>
            </a:r>
            <a:r>
              <a:rPr lang="en-US" dirty="0"/>
              <a:t>relative to the role of situational influences.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2600" dirty="0" smtClean="0"/>
              <a:t>This research examines a key aspect </a:t>
            </a:r>
            <a:r>
              <a:rPr lang="en-US" sz="2600" dirty="0"/>
              <a:t>of personality relevant to business ethics: </a:t>
            </a:r>
            <a:r>
              <a:rPr lang="en-US" sz="2600" i="1" dirty="0" smtClean="0"/>
              <a:t>Guilt Proneness</a:t>
            </a:r>
            <a:r>
              <a:rPr lang="en-US" sz="2600" dirty="0" smtClean="0"/>
              <a:t>.</a:t>
            </a:r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Guilt Proneness &amp; Moral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Knowing that </a:t>
            </a:r>
            <a:r>
              <a:rPr lang="en-US" sz="2600" dirty="0" smtClean="0"/>
              <a:t>guilt proneness </a:t>
            </a:r>
            <a:r>
              <a:rPr lang="en-US" sz="2600" dirty="0" smtClean="0"/>
              <a:t>is (1) an </a:t>
            </a:r>
            <a:r>
              <a:rPr lang="en-US" sz="2600" dirty="0"/>
              <a:t>important </a:t>
            </a:r>
            <a:r>
              <a:rPr lang="en-US" sz="2600" dirty="0" smtClean="0"/>
              <a:t>dimension </a:t>
            </a:r>
            <a:r>
              <a:rPr lang="en-US" sz="2600" dirty="0"/>
              <a:t>of moral character, </a:t>
            </a:r>
            <a:r>
              <a:rPr lang="en-US" sz="2600" dirty="0" smtClean="0"/>
              <a:t>and (2) a potentially </a:t>
            </a:r>
            <a:r>
              <a:rPr lang="en-US" sz="2600" dirty="0"/>
              <a:t>observable </a:t>
            </a:r>
            <a:r>
              <a:rPr lang="en-US" sz="2600" dirty="0" smtClean="0"/>
              <a:t>characteristic suggests </a:t>
            </a:r>
            <a:r>
              <a:rPr lang="en-US" sz="2600" dirty="0"/>
              <a:t>that targeted interviewing could focus on uncovering these traits. </a:t>
            </a:r>
            <a:endParaRPr lang="en-US" sz="2600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important avenue for future </a:t>
            </a:r>
            <a:r>
              <a:rPr lang="en-US" dirty="0" smtClean="0"/>
              <a:t>research is </a:t>
            </a:r>
            <a:r>
              <a:rPr lang="en-US" dirty="0"/>
              <a:t>to determine how observers become knowledgeable of a person’s moral character.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2600" dirty="0" smtClean="0"/>
              <a:t>Should </a:t>
            </a:r>
            <a:r>
              <a:rPr lang="en-US" sz="2600" dirty="0"/>
              <a:t>a technique for detecting moral character traits in low-acquaintance situations be developed, it would have tremendous managerial implications for personnel selection and promotion.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 &amp;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solidFill>
                <a:schemeClr val="accent2"/>
              </a:solidFill>
            </a:endParaRPr>
          </a:p>
          <a:p>
            <a:r>
              <a:rPr lang="en-US" sz="3200" dirty="0" smtClean="0">
                <a:solidFill>
                  <a:schemeClr val="accent2"/>
                </a:solidFill>
              </a:rPr>
              <a:t>Taya Cohen: </a:t>
            </a:r>
            <a:r>
              <a:rPr lang="en-US" sz="3200" dirty="0" smtClean="0">
                <a:solidFill>
                  <a:schemeClr val="accent2"/>
                </a:solidFill>
                <a:hlinkClick r:id="rId3"/>
              </a:rPr>
              <a:t>tcohen@cmu.edu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35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5048" cy="5105400"/>
          </a:xfrm>
        </p:spPr>
        <p:txBody>
          <a:bodyPr>
            <a:normAutofit/>
          </a:bodyPr>
          <a:lstStyle/>
          <a:p>
            <a:r>
              <a:rPr lang="en-US" sz="2600" dirty="0"/>
              <a:t>Guilt proneness is an individual difference reflecting a predisposition to experience negative feelings about personal wrongdoing, even when the wrongdoing is private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dirty="0" smtClean="0"/>
              <a:t>It is an</a:t>
            </a:r>
            <a:r>
              <a:rPr lang="en-US" sz="2600" i="1" dirty="0" smtClean="0"/>
              <a:t> emotional trait--</a:t>
            </a:r>
            <a:r>
              <a:rPr lang="en-US" sz="2600" dirty="0" smtClean="0"/>
              <a:t>the anticipation of feeling guilty about committing transgressions-</a:t>
            </a:r>
            <a:r>
              <a:rPr lang="en-US" sz="2600" i="1" dirty="0" smtClean="0"/>
              <a:t>-</a:t>
            </a:r>
            <a:r>
              <a:rPr lang="en-US" sz="2600" dirty="0" smtClean="0"/>
              <a:t>rather than a specific </a:t>
            </a:r>
            <a:r>
              <a:rPr lang="en-US" sz="2600" dirty="0"/>
              <a:t>emotional state characterized by guilty feelings in a particular moment or generalized guilty feelings that occur without an eliciting event</a:t>
            </a:r>
            <a:r>
              <a:rPr lang="en-US" sz="26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Guilt Proneness &amp; Moral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Guilt </a:t>
            </a:r>
            <a:r>
              <a:rPr lang="en-US" sz="2600" dirty="0"/>
              <a:t>proneness is </a:t>
            </a:r>
            <a:r>
              <a:rPr lang="en-US" sz="2600" dirty="0" smtClean="0"/>
              <a:t>a moral character trait in that it predicts </a:t>
            </a:r>
            <a:r>
              <a:rPr lang="en-US" sz="2600" dirty="0"/>
              <a:t>the likelihood that people will engage in unethical </a:t>
            </a:r>
            <a:r>
              <a:rPr lang="en-US" sz="2600" dirty="0" smtClean="0"/>
              <a:t>behavior inside and outside the workplace.</a:t>
            </a:r>
          </a:p>
          <a:p>
            <a:endParaRPr lang="en-US" sz="2600" dirty="0"/>
          </a:p>
          <a:p>
            <a:r>
              <a:rPr lang="en-US" sz="2600" dirty="0" smtClean="0">
                <a:solidFill>
                  <a:schemeClr val="accent2"/>
                </a:solidFill>
              </a:rPr>
              <a:t>Why should guilt proneness decrease unethical behavior?</a:t>
            </a:r>
            <a:endParaRPr lang="en-US" sz="2600" dirty="0">
              <a:solidFill>
                <a:schemeClr val="accent2"/>
              </a:solidFill>
            </a:endParaRPr>
          </a:p>
          <a:p>
            <a:pPr lvl="1"/>
            <a:r>
              <a:rPr lang="en-US" dirty="0" smtClean="0"/>
              <a:t>The </a:t>
            </a:r>
            <a:r>
              <a:rPr lang="en-US" dirty="0"/>
              <a:t>anticipation of guilty feelings about private misdeeds </a:t>
            </a:r>
            <a:r>
              <a:rPr lang="en-US" dirty="0" smtClean="0"/>
              <a:t>indicates </a:t>
            </a:r>
            <a:r>
              <a:rPr lang="en-US" dirty="0"/>
              <a:t>that one has internalized moral </a:t>
            </a:r>
            <a:r>
              <a:rPr lang="en-US" dirty="0" smtClean="0"/>
              <a:t>values.</a:t>
            </a:r>
          </a:p>
          <a:p>
            <a:pPr lvl="2"/>
            <a:r>
              <a:rPr lang="en-US" sz="2400" dirty="0" smtClean="0"/>
              <a:t>Thus</a:t>
            </a:r>
            <a:r>
              <a:rPr lang="en-US" sz="2400" dirty="0"/>
              <a:t>, for guilt-prone individuals public surveillance should not be required to prevent moral </a:t>
            </a:r>
            <a:r>
              <a:rPr lang="en-US" sz="2400" dirty="0" smtClean="0"/>
              <a:t>transgressions</a:t>
            </a:r>
            <a:r>
              <a:rPr lang="en-US" sz="2400" dirty="0"/>
              <a:t> </a:t>
            </a:r>
            <a:r>
              <a:rPr lang="en-US" sz="2400" dirty="0" smtClean="0"/>
              <a:t>(instead, their conscience should guide them).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Guilt Proneness &amp; Moral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4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To test whether guilt proneness predicts unethical behavior, we first created a scale to measure individual differences in guilt proneness.</a:t>
            </a:r>
          </a:p>
          <a:p>
            <a:endParaRPr lang="en-US" sz="2800" dirty="0" smtClean="0"/>
          </a:p>
          <a:p>
            <a:r>
              <a:rPr lang="en-US" sz="2800" b="1" dirty="0" smtClean="0">
                <a:solidFill>
                  <a:schemeClr val="accent1"/>
                </a:solidFill>
              </a:rPr>
              <a:t>Guilt and Shame Proneness scale (GASP)</a:t>
            </a:r>
          </a:p>
          <a:p>
            <a:pPr lvl="1"/>
            <a:r>
              <a:rPr lang="en-US" dirty="0" smtClean="0"/>
              <a:t>4-item guilt proneness subscale</a:t>
            </a:r>
          </a:p>
          <a:p>
            <a:pPr lvl="2"/>
            <a:r>
              <a:rPr lang="en-US" sz="2600" dirty="0" smtClean="0"/>
              <a:t>Respondents </a:t>
            </a:r>
            <a:r>
              <a:rPr lang="en-US" sz="2600" dirty="0"/>
              <a:t>are asked to imagine that they have committed a transgression that no one knows about, and then indicate the likelihood that they would feel badly about their behavior.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Guilt and Shame Proneness Scale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6519446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Cohen, Wolf, Panter, &amp; Insko, 2011, </a:t>
            </a:r>
            <a:r>
              <a:rPr lang="en-US" sz="1600" i="1" dirty="0" smtClean="0"/>
              <a:t>JPSP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74544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sz="2400" i="1" dirty="0" smtClean="0"/>
              <a:t>Instructions</a:t>
            </a:r>
            <a:r>
              <a:rPr lang="en-US" sz="2400" dirty="0"/>
              <a:t>: In this questionnaire you will read about situations that people are likely to encounter in day-to-day life, followed by common reactions to those situations. </a:t>
            </a:r>
            <a:r>
              <a:rPr lang="en-US" sz="2400" dirty="0" smtClean="0"/>
              <a:t>As </a:t>
            </a:r>
            <a:r>
              <a:rPr lang="en-US" sz="2400" dirty="0"/>
              <a:t>you read each scenario, try to imagine yourself in that situation. Then indicate the likelihood that you would react in the way described.</a:t>
            </a:r>
            <a:endParaRPr lang="en-US" sz="2400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GASP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61032"/>
              </p:ext>
            </p:extLst>
          </p:nvPr>
        </p:nvGraphicFramePr>
        <p:xfrm>
          <a:off x="685797" y="3810000"/>
          <a:ext cx="7772401" cy="16002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10343"/>
                <a:gridCol w="1110343"/>
                <a:gridCol w="1110343"/>
                <a:gridCol w="1110343"/>
                <a:gridCol w="1110343"/>
                <a:gridCol w="1110343"/>
                <a:gridCol w="1110343"/>
              </a:tblGrid>
              <a:tr h="5334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1</a:t>
                      </a:r>
                      <a:endParaRPr lang="en-US" sz="2000" b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2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3</a:t>
                      </a:r>
                      <a:endParaRPr lang="en-US" sz="2000" b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4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5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6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7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0667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Very Unlikely</a:t>
                      </a:r>
                      <a:endParaRPr lang="en-US" sz="2000" b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Unlikely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Slightly Unlikely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About 50% Likely</a:t>
                      </a:r>
                      <a:endParaRPr lang="en-US" sz="2000" b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Slightly Likely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Likely</a:t>
                      </a:r>
                      <a:endParaRPr lang="en-US" sz="2000" b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Very Likely</a:t>
                      </a:r>
                      <a:endParaRPr lang="en-US" sz="2000" b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2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537448" cy="5105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300" dirty="0">
                <a:solidFill>
                  <a:schemeClr val="accent4">
                    <a:lumMod val="75000"/>
                  </a:schemeClr>
                </a:solidFill>
              </a:rPr>
              <a:t>After realizing you have received too much change at a store, you decide to keep it because the salesclerk doesn't notice. What is the likelihood that you would feel uncomfortable about keeping the money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300" dirty="0">
                <a:solidFill>
                  <a:schemeClr val="accent2">
                    <a:lumMod val="75000"/>
                  </a:schemeClr>
                </a:solidFill>
              </a:rPr>
              <a:t>You secretly commit a felony. What is the likelihood that you would feel remorse about breaking the law</a:t>
            </a: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300" dirty="0">
                <a:solidFill>
                  <a:schemeClr val="accent4">
                    <a:lumMod val="75000"/>
                  </a:schemeClr>
                </a:solidFill>
              </a:rPr>
              <a:t>At a coworker’s housewarming party, you spill red wine on their new cream-colored carpet. You cover the stain with a chair so that nobody notices your mess. What is the likelihood that you would feel that the way you acted was </a:t>
            </a:r>
            <a:r>
              <a:rPr lang="en-US" sz="2300" dirty="0" smtClean="0">
                <a:solidFill>
                  <a:schemeClr val="accent4">
                    <a:lumMod val="75000"/>
                  </a:schemeClr>
                </a:solidFill>
              </a:rPr>
              <a:t>pathetic?</a:t>
            </a:r>
          </a:p>
          <a:p>
            <a:pPr marL="514350" lvl="0" indent="-514350">
              <a:buFont typeface="+mj-lt"/>
              <a:buAutoNum type="arabicPeriod"/>
            </a:pP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</a:rPr>
              <a:t>You </a:t>
            </a:r>
            <a:r>
              <a:rPr lang="en-US" sz="2300" dirty="0">
                <a:solidFill>
                  <a:schemeClr val="accent2">
                    <a:lumMod val="75000"/>
                  </a:schemeClr>
                </a:solidFill>
              </a:rPr>
              <a:t>lie to people but they never find out about it. What is the likelihood that you would feel terrible about the lies you told</a:t>
            </a: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sz="2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Guilt Proneness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1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Guilt </a:t>
            </a:r>
            <a:r>
              <a:rPr lang="en-US" sz="2600" dirty="0"/>
              <a:t>proneness </a:t>
            </a:r>
            <a:r>
              <a:rPr lang="en-US" sz="2600" dirty="0" smtClean="0"/>
              <a:t>correlates with </a:t>
            </a:r>
            <a:r>
              <a:rPr lang="en-US" sz="2600" dirty="0"/>
              <a:t>other moral personality </a:t>
            </a:r>
            <a:r>
              <a:rPr lang="en-US" sz="2600" dirty="0" smtClean="0"/>
              <a:t>measures</a:t>
            </a:r>
            <a:r>
              <a:rPr lang="en-US" sz="2600" dirty="0"/>
              <a:t> </a:t>
            </a:r>
            <a:r>
              <a:rPr lang="en-US" sz="2400" dirty="0" smtClean="0"/>
              <a:t>(online </a:t>
            </a:r>
            <a:r>
              <a:rPr lang="en-US" sz="2400" dirty="0"/>
              <a:t>survey </a:t>
            </a:r>
            <a:r>
              <a:rPr lang="en-US" sz="2400" dirty="0" smtClean="0"/>
              <a:t>1,514 U.S. adults)</a:t>
            </a:r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Honesty-Humility</a:t>
            </a:r>
            <a:r>
              <a:rPr lang="en-US" sz="2400" dirty="0" smtClean="0"/>
              <a:t>: </a:t>
            </a:r>
            <a:r>
              <a:rPr lang="en-US" sz="2400" i="1" dirty="0" smtClean="0"/>
              <a:t>r </a:t>
            </a:r>
            <a:r>
              <a:rPr lang="en-US" sz="2400" dirty="0" smtClean="0"/>
              <a:t>= .50*</a:t>
            </a:r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Empathic </a:t>
            </a:r>
            <a:r>
              <a:rPr lang="en-US" sz="2400" b="1" dirty="0">
                <a:solidFill>
                  <a:schemeClr val="accent2"/>
                </a:solidFill>
              </a:rPr>
              <a:t>Concern</a:t>
            </a:r>
            <a:r>
              <a:rPr lang="en-US" sz="2400" dirty="0"/>
              <a:t>: </a:t>
            </a:r>
            <a:r>
              <a:rPr lang="en-US" sz="2400" i="1" dirty="0"/>
              <a:t>r</a:t>
            </a:r>
            <a:r>
              <a:rPr lang="en-US" sz="2400" dirty="0"/>
              <a:t> = .</a:t>
            </a:r>
            <a:r>
              <a:rPr lang="en-US" sz="2400" dirty="0" smtClean="0"/>
              <a:t>46*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</a:rPr>
              <a:t>Perspective Taking</a:t>
            </a:r>
            <a:r>
              <a:rPr lang="en-US" sz="2400" dirty="0"/>
              <a:t>: </a:t>
            </a:r>
            <a:r>
              <a:rPr lang="en-US" sz="2400" i="1" dirty="0"/>
              <a:t>r</a:t>
            </a:r>
            <a:r>
              <a:rPr lang="en-US" sz="2400" dirty="0"/>
              <a:t> = .37*</a:t>
            </a:r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Moral Identity–Internalization</a:t>
            </a:r>
            <a:r>
              <a:rPr lang="en-US" sz="2400" dirty="0" smtClean="0"/>
              <a:t>: </a:t>
            </a:r>
            <a:r>
              <a:rPr lang="en-US" sz="2400" i="1" dirty="0" smtClean="0"/>
              <a:t>r</a:t>
            </a:r>
            <a:r>
              <a:rPr lang="en-US" sz="2400" dirty="0"/>
              <a:t> </a:t>
            </a:r>
            <a:r>
              <a:rPr lang="en-US" sz="2400" dirty="0" smtClean="0"/>
              <a:t>= .41* </a:t>
            </a:r>
          </a:p>
          <a:p>
            <a:pPr lvl="1"/>
            <a:r>
              <a:rPr lang="en-US" sz="2400" b="1" dirty="0">
                <a:solidFill>
                  <a:schemeClr val="accent2"/>
                </a:solidFill>
              </a:rPr>
              <a:t>Moral Idealism</a:t>
            </a:r>
            <a:r>
              <a:rPr lang="en-US" sz="2400" dirty="0"/>
              <a:t> / </a:t>
            </a:r>
            <a:r>
              <a:rPr lang="en-US" sz="2400" b="1" dirty="0">
                <a:solidFill>
                  <a:schemeClr val="accent2"/>
                </a:solidFill>
              </a:rPr>
              <a:t>Relativism </a:t>
            </a:r>
            <a:r>
              <a:rPr lang="en-US" sz="2400" dirty="0">
                <a:solidFill>
                  <a:schemeClr val="accent2"/>
                </a:solidFill>
              </a:rPr>
              <a:t>(EPQ): </a:t>
            </a:r>
            <a:r>
              <a:rPr lang="en-US" sz="2400" i="1" dirty="0"/>
              <a:t>r</a:t>
            </a:r>
            <a:r>
              <a:rPr lang="en-US" sz="2400" dirty="0"/>
              <a:t> = .</a:t>
            </a:r>
            <a:r>
              <a:rPr lang="en-US" sz="2400" dirty="0" smtClean="0"/>
              <a:t>35* </a:t>
            </a:r>
            <a:r>
              <a:rPr lang="en-US" sz="2400" dirty="0"/>
              <a:t>/ -.</a:t>
            </a:r>
            <a:r>
              <a:rPr lang="en-US" sz="2400" dirty="0" smtClean="0"/>
              <a:t>24*</a:t>
            </a:r>
            <a:endParaRPr lang="en-US" sz="2400" dirty="0"/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Consideration of Future Consequences</a:t>
            </a:r>
            <a:r>
              <a:rPr lang="en-US" sz="2400" dirty="0" smtClean="0"/>
              <a:t>: </a:t>
            </a:r>
            <a:r>
              <a:rPr lang="en-US" sz="2400" i="1" dirty="0" smtClean="0"/>
              <a:t>r</a:t>
            </a:r>
            <a:r>
              <a:rPr lang="en-US" sz="2400" dirty="0" smtClean="0"/>
              <a:t> = .35*</a:t>
            </a:r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Cognitive moral development </a:t>
            </a:r>
            <a:r>
              <a:rPr lang="en-US" sz="2400" dirty="0" smtClean="0">
                <a:solidFill>
                  <a:schemeClr val="accent2"/>
                </a:solidFill>
              </a:rPr>
              <a:t>(DIT N2 score):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i="1" dirty="0"/>
              <a:t>r</a:t>
            </a:r>
            <a:r>
              <a:rPr lang="en-US" sz="2400" dirty="0"/>
              <a:t> = </a:t>
            </a:r>
            <a:r>
              <a:rPr lang="en-US" sz="2400" dirty="0" smtClean="0"/>
              <a:t>.17*</a:t>
            </a:r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Self-control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dirty="0"/>
              <a:t> = 495): </a:t>
            </a:r>
            <a:r>
              <a:rPr lang="en-US" sz="2400" i="1" dirty="0"/>
              <a:t>r</a:t>
            </a:r>
            <a:r>
              <a:rPr lang="en-US" sz="2400" dirty="0"/>
              <a:t> = .30*</a:t>
            </a:r>
          </a:p>
          <a:p>
            <a:pPr lvl="1"/>
            <a:r>
              <a:rPr lang="en-US" sz="2400" b="1" dirty="0" err="1" smtClean="0">
                <a:solidFill>
                  <a:schemeClr val="accent2"/>
                </a:solidFill>
              </a:rPr>
              <a:t>Exploitiveness</a:t>
            </a:r>
            <a:r>
              <a:rPr lang="en-US" sz="2400" b="1" dirty="0" smtClean="0">
                <a:solidFill>
                  <a:schemeClr val="accent2"/>
                </a:solidFill>
              </a:rPr>
              <a:t>-Entitlement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(Narcissism)</a:t>
            </a:r>
            <a:r>
              <a:rPr lang="en-US" sz="2400" dirty="0" smtClean="0"/>
              <a:t>:</a:t>
            </a:r>
            <a:r>
              <a:rPr 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sz="2400" i="1" dirty="0" smtClean="0"/>
              <a:t>r</a:t>
            </a:r>
            <a:r>
              <a:rPr lang="en-US" sz="2400" dirty="0" smtClean="0"/>
              <a:t> = -.35*</a:t>
            </a:r>
          </a:p>
          <a:p>
            <a:pPr lvl="1"/>
            <a:r>
              <a:rPr lang="en-US" sz="2400" b="1" dirty="0" smtClean="0">
                <a:solidFill>
                  <a:schemeClr val="accent2"/>
                </a:solidFill>
              </a:rPr>
              <a:t>Machiavellianism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dirty="0" smtClean="0"/>
              <a:t> = 495): 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smtClean="0"/>
              <a:t>= -.</a:t>
            </a:r>
            <a:r>
              <a:rPr lang="en-US" sz="2400" dirty="0" smtClean="0"/>
              <a:t>50*</a:t>
            </a:r>
          </a:p>
          <a:p>
            <a:pPr lvl="1"/>
            <a:endParaRPr lang="en-US" sz="2400" dirty="0"/>
          </a:p>
          <a:p>
            <a:pPr marL="365760" lvl="1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Guilt Proneness and Moral Disposition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5194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*p</a:t>
            </a:r>
            <a:r>
              <a:rPr lang="en-US" sz="1600" dirty="0" smtClean="0"/>
              <a:t> &lt; .05</a:t>
            </a:r>
            <a:endParaRPr lang="en-US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814052" y="6519446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Cohen, Panter, Turan, &amp; Morse, </a:t>
            </a:r>
            <a:r>
              <a:rPr lang="en-US" sz="1600" dirty="0" smtClean="0"/>
              <a:t>2012, </a:t>
            </a:r>
            <a:r>
              <a:rPr lang="en-US" sz="1600" dirty="0" smtClean="0">
                <a:hlinkClick r:id="rId3"/>
              </a:rPr>
              <a:t>www.WECTproject.org</a:t>
            </a:r>
            <a:r>
              <a:rPr lang="en-US" sz="1600" dirty="0" smtClean="0"/>
              <a:t> 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2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MU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CMU</Template>
  <TotalTime>2961</TotalTime>
  <Words>3069</Words>
  <Application>Microsoft Office PowerPoint</Application>
  <PresentationFormat>On-screen Show (4:3)</PresentationFormat>
  <Paragraphs>397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CMU</vt:lpstr>
      <vt:lpstr>Predicting Unethical Behavior from Guilt Proneness</vt:lpstr>
      <vt:lpstr>Acknowledgments</vt:lpstr>
      <vt:lpstr>Guilt Proneness &amp; Moral Character</vt:lpstr>
      <vt:lpstr>Guilt Proneness &amp; Moral Character</vt:lpstr>
      <vt:lpstr>Guilt Proneness &amp; Moral Character</vt:lpstr>
      <vt:lpstr>Guilt and Shame Proneness Scale</vt:lpstr>
      <vt:lpstr>The GASP</vt:lpstr>
      <vt:lpstr>Guilt Proneness Items</vt:lpstr>
      <vt:lpstr>Guilt Proneness and Moral Disposition</vt:lpstr>
      <vt:lpstr>Predicting Deceptive Behavior</vt:lpstr>
      <vt:lpstr>Deception Game</vt:lpstr>
      <vt:lpstr>Message Choice</vt:lpstr>
      <vt:lpstr>Important Information</vt:lpstr>
      <vt:lpstr>Open-Ended Responses</vt:lpstr>
      <vt:lpstr>Results</vt:lpstr>
      <vt:lpstr>Negotiation Study</vt:lpstr>
      <vt:lpstr>Negotiation Study</vt:lpstr>
      <vt:lpstr>Results</vt:lpstr>
      <vt:lpstr>Counterproductive Work Behavior</vt:lpstr>
      <vt:lpstr>PowerPoint Presentation</vt:lpstr>
      <vt:lpstr>Guilt proneness predicted CWB controlling for other known correlates of CWB.</vt:lpstr>
      <vt:lpstr>Self-Observer Agreement &amp; Stability</vt:lpstr>
      <vt:lpstr>Study 1</vt:lpstr>
      <vt:lpstr>Study 2</vt:lpstr>
      <vt:lpstr>Self-Observer Correlations</vt:lpstr>
      <vt:lpstr>Self-Observer Agreement</vt:lpstr>
      <vt:lpstr>Correlations with Criterion Variables (Study 1)</vt:lpstr>
      <vt:lpstr>Stability (Study 2)</vt:lpstr>
      <vt:lpstr>Conclusions &amp; Implications</vt:lpstr>
      <vt:lpstr>Conclusions &amp; Implications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Taya Cohen</dc:creator>
  <cp:lastModifiedBy>Taya Cohen</cp:lastModifiedBy>
  <cp:revision>498</cp:revision>
  <cp:lastPrinted>2012-01-20T22:01:01Z</cp:lastPrinted>
  <dcterms:created xsi:type="dcterms:W3CDTF">2011-02-01T20:10:23Z</dcterms:created>
  <dcterms:modified xsi:type="dcterms:W3CDTF">2012-07-03T22:13:09Z</dcterms:modified>
</cp:coreProperties>
</file>